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1219136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520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 showGuide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 panose="020B0604020202020204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 panose="020B0604020202020204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 panose="020B0604020202020204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 panose="020B0604020202020204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5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818120" y="0"/>
            <a:ext cx="4370832" cy="6858000"/>
          </a:xfrm>
          <a:prstGeom prst="rect">
            <a:avLst/>
          </a:prstGeom>
          <a:solidFill>
            <a:srgbClr val="BE1F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 rot="20160000">
            <a:off x="8229600" y="914400"/>
            <a:ext cx="2834640" cy="25603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 rot="20160000">
            <a:off x="8503920" y="1920240"/>
            <a:ext cx="3200400" cy="25603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 rot="20160000">
            <a:off x="8778240" y="2926080"/>
            <a:ext cx="2926080" cy="25603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 rot="20160000">
            <a:off x="8321040" y="3931920"/>
            <a:ext cx="3108960" cy="25603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594360"/>
            <a:ext cx="6126480" cy="548640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2000" b="1">
                <a:solidFill>
                  <a:srgbClr val="BE1F2B"/>
                </a:solidFill>
                <a:latin typeface="Aptos"/>
              </a:defRPr>
            </a:pPr>
            <a:r>
              <a:rPr sz="1100">
                <a:latin typeface="Aptos"/>
              </a:rPr>
              <a:t>МАССОВКА</a:t>
            </a:r>
            <a:endParaRPr sz="1100">
              <a:latin typeface="Apto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6675120" cy="1645920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4000" b="1">
                <a:solidFill>
                  <a:srgbClr val="1C1F24"/>
                </a:solidFill>
                <a:latin typeface="Aptos"/>
              </a:defRPr>
            </a:pPr>
            <a:r>
              <a:rPr sz="1600">
                <a:latin typeface="Aptos"/>
              </a:rPr>
              <a:t>Швейное</a:t>
            </a:r>
            <a:endParaRPr sz="1600">
              <a:latin typeface="Aptos"/>
            </a:endParaRPr>
          </a:p>
          <a:p>
            <a:pPr algn="l">
              <a:spcBef>
                <a:spcPts val="0"/>
              </a:spcBef>
              <a:spcAft>
                <a:spcPts val="200"/>
              </a:spcAft>
              <a:defRPr sz="4000" b="1">
                <a:solidFill>
                  <a:srgbClr val="1C1F24"/>
                </a:solidFill>
                <a:latin typeface="Aptos"/>
              </a:defRPr>
            </a:pPr>
            <a:r>
              <a:rPr sz="1600">
                <a:latin typeface="Aptos"/>
              </a:rPr>
              <a:t>производство</a:t>
            </a:r>
            <a:endParaRPr sz="1600">
              <a:latin typeface="Apto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68096" y="3749039"/>
            <a:ext cx="6035040" cy="822960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</a:pPr>
            <a:r>
              <a:rPr sz="1600">
                <a:latin typeface="Aptos"/>
              </a:rPr>
              <a:t>Полный цикл пошива одежды</a:t>
            </a:r>
            <a:endParaRPr sz="1600">
              <a:latin typeface="Aptos"/>
            </a:endParaRP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sz="1600">
                <a:latin typeface="Aptos"/>
              </a:rPr>
              <a:t>для брендов и бизнеса</a:t>
            </a:r>
            <a:endParaRPr sz="1600">
              <a:latin typeface="Apto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68096" y="4983480"/>
            <a:ext cx="2011680" cy="54864"/>
          </a:xfrm>
          <a:prstGeom prst="rect">
            <a:avLst/>
          </a:prstGeom>
          <a:solidFill>
            <a:srgbClr val="BE1F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68096" y="5257800"/>
            <a:ext cx="6126480" cy="457200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1100" b="1">
                <a:solidFill>
                  <a:srgbClr val="5C636C"/>
                </a:solidFill>
                <a:latin typeface="Aptos"/>
              </a:defRPr>
            </a:pPr>
            <a:r>
              <a:rPr sz="1600">
                <a:latin typeface="Aptos"/>
              </a:rPr>
              <a:t>ПРЕЗЕНТАЦИЯ ДЛЯ ВЫСТАВОК И ДЕЛОВЫХ ВСТРЕЧ</a:t>
            </a:r>
            <a:endParaRPr sz="1600">
              <a:latin typeface="Apto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68096" y="6172200"/>
            <a:ext cx="3200400" cy="274320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1200" b="1">
                <a:solidFill>
                  <a:srgbClr val="1C1F24"/>
                </a:solidFill>
                <a:latin typeface="Aptos"/>
              </a:defRPr>
            </a:pPr>
            <a:r>
              <a:rPr sz="1600">
                <a:latin typeface="Aptos"/>
              </a:rPr>
              <a:t>массовка.com</a:t>
            </a:r>
            <a:endParaRPr sz="1600">
              <a:latin typeface="Aptos"/>
            </a:endParaRPr>
          </a:p>
        </p:txBody>
      </p:sp>
      <p:pic>
        <p:nvPicPr>
          <p:cNvPr id="13" name="Picture 12" descr="massovka_logo_r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96684" y="155575"/>
            <a:ext cx="856413" cy="438912"/>
          </a:xfrm>
          <a:prstGeom prst="rect">
            <a:avLst/>
          </a:prstGeom>
        </p:spPr>
      </p:pic>
      <p:pic>
        <p:nvPicPr>
          <p:cNvPr id="14" name="Picture 13" descr="12.png"/>
          <p:cNvPicPr>
            <a:picLocks noChangeAspect="1"/>
          </p:cNvPicPr>
          <p:nvPr/>
        </p:nvPicPr>
        <p:blipFill>
          <a:blip r:embed="rId2"/>
          <a:srcRect l="2000" t="2000" r="2000" b="2000"/>
          <a:stretch>
            <a:fillRect/>
          </a:stretch>
        </p:blipFill>
        <p:spPr>
          <a:xfrm>
            <a:off x="7436733" y="0"/>
            <a:ext cx="4754632" cy="6858000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7386441" y="0"/>
            <a:ext cx="50292" cy="6858000"/>
          </a:xfrm>
          <a:prstGeom prst="rect">
            <a:avLst/>
          </a:prstGeom>
          <a:solidFill>
            <a:srgbClr val="BE19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56032"/>
            <a:ext cx="3657600" cy="256032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1000" b="1">
                <a:solidFill>
                  <a:srgbClr val="5C636C"/>
                </a:solidFill>
                <a:latin typeface="Aptos"/>
              </a:defRPr>
            </a:pPr>
            <a:r>
              <a:rPr sz="1400">
                <a:latin typeface="Aptos"/>
              </a:rPr>
              <a:t>02  /  МАССОВКА</a:t>
            </a:r>
            <a:endParaRPr sz="1400">
              <a:latin typeface="Apto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94360" y="658368"/>
            <a:ext cx="411480" cy="54864"/>
          </a:xfrm>
          <a:prstGeom prst="rect">
            <a:avLst/>
          </a:prstGeom>
          <a:solidFill>
            <a:srgbClr val="BE1F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914400"/>
            <a:ext cx="10881360" cy="685800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3000" b="1">
                <a:solidFill>
                  <a:srgbClr val="1C1F24"/>
                </a:solidFill>
                <a:latin typeface="Aptos"/>
              </a:defRPr>
            </a:pPr>
            <a:r>
              <a:rPr sz="1600">
                <a:latin typeface="Aptos"/>
              </a:rPr>
              <a:t>От идеи до готовой партии</a:t>
            </a:r>
            <a:endParaRPr sz="1600">
              <a:latin typeface="Apto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21792" y="1664208"/>
            <a:ext cx="10698480" cy="502920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1400" b="0">
                <a:solidFill>
                  <a:srgbClr val="5C636C"/>
                </a:solidFill>
                <a:latin typeface="Aptos"/>
              </a:defRPr>
            </a:pPr>
            <a:r>
              <a:rPr sz="1600">
                <a:latin typeface="Aptos"/>
              </a:rPr>
              <a:t>Разработка изделия, серийный пошив и подготовка продукции к отгрузке.</a:t>
            </a:r>
            <a:endParaRPr sz="1600">
              <a:latin typeface="Apto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5800" y="2423160"/>
            <a:ext cx="2743200" cy="548640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2500" b="1">
                <a:solidFill>
                  <a:srgbClr val="BE1F2B"/>
                </a:solidFill>
                <a:latin typeface="Aptos"/>
              </a:defRPr>
            </a:pPr>
            <a:r>
              <a:rPr sz="1600">
                <a:latin typeface="Aptos"/>
              </a:rPr>
              <a:t>МАССОВКА</a:t>
            </a:r>
            <a:endParaRPr sz="1600">
              <a:latin typeface="Apto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5800" y="3063240"/>
            <a:ext cx="4389120" cy="1005840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2500" b="1">
                <a:solidFill>
                  <a:srgbClr val="1C1F24"/>
                </a:solidFill>
                <a:latin typeface="Aptos"/>
              </a:defRPr>
            </a:pPr>
            <a:r>
              <a:rPr sz="1600">
                <a:latin typeface="Aptos"/>
              </a:rPr>
              <a:t>Швейное предприятие полного цикла в Краснодаре</a:t>
            </a:r>
            <a:endParaRPr sz="1600">
              <a:latin typeface="Apto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77840" y="2514600"/>
            <a:ext cx="5394960" cy="1234440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2000" b="0">
                <a:solidFill>
                  <a:srgbClr val="5C636C"/>
                </a:solidFill>
                <a:latin typeface="Aptos"/>
              </a:defRPr>
            </a:pPr>
            <a:r>
              <a:rPr sz="1500">
                <a:latin typeface="Aptos"/>
              </a:rPr>
              <a:t>Работаем с трикотажной и текстильной продукцией: от разработки лекал и эталонного образца до пошива, контроля качества, упаковки и маркировки.</a:t>
            </a:r>
            <a:endParaRPr sz="1500">
              <a:latin typeface="Aptos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5577840" y="4160520"/>
            <a:ext cx="5120640" cy="1593215"/>
          </a:xfrm>
          <a:prstGeom prst="roundRect">
            <a:avLst/>
          </a:prstGeom>
          <a:solidFill>
            <a:srgbClr val="FAEB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852160" y="4370832"/>
            <a:ext cx="1828800" cy="274320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1200" b="1">
                <a:solidFill>
                  <a:srgbClr val="BE1F2B"/>
                </a:solidFill>
                <a:latin typeface="Aptos"/>
              </a:defRPr>
            </a:pPr>
            <a:r>
              <a:rPr sz="1600">
                <a:latin typeface="Aptos"/>
              </a:rPr>
              <a:t>Показатели компании с сайта</a:t>
            </a:r>
            <a:endParaRPr sz="1600">
              <a:latin typeface="Apto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800090" y="5008880"/>
            <a:ext cx="4480560" cy="548640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1800" b="1">
                <a:solidFill>
                  <a:srgbClr val="1C1F24"/>
                </a:solidFill>
                <a:latin typeface="Aptos"/>
              </a:defRPr>
            </a:pPr>
            <a:r>
              <a:rPr sz="1600">
                <a:latin typeface="Aptos"/>
              </a:rPr>
              <a:t>20 000+ </a:t>
            </a:r>
            <a:r>
              <a:rPr lang="ru-RU" sz="1600">
                <a:latin typeface="Aptos"/>
              </a:rPr>
              <a:t>в месяц</a:t>
            </a:r>
            <a:r>
              <a:rPr sz="1600">
                <a:latin typeface="Aptos"/>
              </a:rPr>
              <a:t> • 200+ км ткани на складе • </a:t>
            </a:r>
            <a:r>
              <a:rPr lang="ru-RU" sz="1600">
                <a:latin typeface="Aptos"/>
              </a:rPr>
              <a:t>70</a:t>
            </a:r>
            <a:r>
              <a:rPr sz="1600">
                <a:latin typeface="Aptos"/>
              </a:rPr>
              <a:t>+ специалистов</a:t>
            </a:r>
            <a:endParaRPr sz="1600">
              <a:latin typeface="Apto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94360" y="6327648"/>
            <a:ext cx="6858000" cy="219456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900" b="0">
                <a:solidFill>
                  <a:srgbClr val="5C636C"/>
                </a:solidFill>
                <a:latin typeface="Aptos"/>
              </a:defRPr>
            </a:pPr>
            <a:r>
              <a:rPr sz="900">
                <a:solidFill>
                  <a:srgbClr val="5F656A"/>
                </a:solidFill>
                <a:latin typeface="Aptos"/>
              </a:rPr>
              <a:t>массовка.com  •  Швейное производство</a:t>
            </a:r>
            <a:endParaRPr sz="900">
              <a:solidFill>
                <a:srgbClr val="5F656A"/>
              </a:solidFill>
              <a:latin typeface="Apto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1414455" y="6309360"/>
            <a:ext cx="365760" cy="2286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r"/>
            <a:r>
              <a:rPr sz="900">
                <a:solidFill>
                  <a:srgbClr val="5F656A"/>
                </a:solidFill>
                <a:latin typeface="Aptos"/>
              </a:rPr>
              <a:t>02</a:t>
            </a:r>
            <a:endParaRPr sz="900">
              <a:solidFill>
                <a:srgbClr val="5F656A"/>
              </a:solidFill>
              <a:latin typeface="Aptos"/>
            </a:endParaRPr>
          </a:p>
        </p:txBody>
      </p:sp>
      <p:pic>
        <p:nvPicPr>
          <p:cNvPr id="15" name="Picture 14" descr="massovka_logo_r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68354" y="274320"/>
            <a:ext cx="856413" cy="43891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56032"/>
            <a:ext cx="3657600" cy="256032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1000" b="1">
                <a:solidFill>
                  <a:srgbClr val="5C636C"/>
                </a:solidFill>
                <a:latin typeface="Aptos"/>
              </a:defRPr>
            </a:pPr>
            <a:r>
              <a:rPr sz="1400">
                <a:latin typeface="Aptos"/>
              </a:rPr>
              <a:t>03  /  МАССОВКА</a:t>
            </a:r>
            <a:endParaRPr sz="1400">
              <a:latin typeface="Apto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94360" y="658368"/>
            <a:ext cx="411480" cy="54864"/>
          </a:xfrm>
          <a:prstGeom prst="rect">
            <a:avLst/>
          </a:prstGeom>
          <a:solidFill>
            <a:srgbClr val="BE1F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914400"/>
            <a:ext cx="10881360" cy="685800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3000" b="1">
                <a:solidFill>
                  <a:srgbClr val="1C1F24"/>
                </a:solidFill>
                <a:latin typeface="Aptos"/>
              </a:defRPr>
            </a:pPr>
            <a:r>
              <a:rPr sz="1600">
                <a:latin typeface="Aptos"/>
              </a:rPr>
              <a:t>Кому подходит сотрудничество</a:t>
            </a:r>
            <a:endParaRPr sz="1600">
              <a:latin typeface="Apto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21792" y="1664208"/>
            <a:ext cx="10698480" cy="502920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1400" b="0">
                <a:solidFill>
                  <a:srgbClr val="5C636C"/>
                </a:solidFill>
                <a:latin typeface="Aptos"/>
              </a:defRPr>
            </a:pPr>
            <a:r>
              <a:rPr sz="1600">
                <a:latin typeface="Aptos"/>
              </a:rPr>
              <a:t>Решения для оптовых заказчиков, брендов, HoReCa, маркетплейсов и ритейла.</a:t>
            </a:r>
            <a:endParaRPr sz="1600">
              <a:latin typeface="Aptos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58495" y="2514600"/>
            <a:ext cx="3429000" cy="2514600"/>
          </a:xfrm>
          <a:prstGeom prst="roundRect">
            <a:avLst/>
          </a:prstGeom>
          <a:solidFill>
            <a:srgbClr val="F4F5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86968" y="2743200"/>
            <a:ext cx="640080" cy="365760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1800" b="1">
                <a:solidFill>
                  <a:srgbClr val="BE1F2B"/>
                </a:solidFill>
                <a:latin typeface="Aptos"/>
              </a:defRPr>
            </a:pPr>
            <a:r>
              <a:rPr sz="1600">
                <a:latin typeface="Aptos"/>
              </a:rPr>
              <a:t>01</a:t>
            </a:r>
            <a:endParaRPr sz="1600">
              <a:latin typeface="Apto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86968" y="3337560"/>
            <a:ext cx="2926080" cy="457200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1400" b="1">
                <a:solidFill>
                  <a:srgbClr val="1C1F24"/>
                </a:solidFill>
                <a:latin typeface="Aptos"/>
              </a:defRPr>
            </a:pPr>
            <a:r>
              <a:rPr sz="1600">
                <a:latin typeface="Aptos"/>
              </a:rPr>
              <a:t>БРЕНДЫ ОДЕЖДЫ</a:t>
            </a:r>
            <a:endParaRPr sz="1600">
              <a:latin typeface="Apto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86968" y="3886200"/>
            <a:ext cx="2926080" cy="731520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1500" b="0">
                <a:solidFill>
                  <a:srgbClr val="5C636C"/>
                </a:solidFill>
                <a:latin typeface="Aptos"/>
              </a:defRPr>
            </a:pPr>
            <a:r>
              <a:rPr sz="1600">
                <a:latin typeface="Aptos"/>
              </a:rPr>
              <a:t>Пошив коллекций и партий под собственной торговой маркой.</a:t>
            </a:r>
            <a:endParaRPr sz="1600">
              <a:latin typeface="Aptos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498975" y="2514600"/>
            <a:ext cx="3429000" cy="2501900"/>
          </a:xfrm>
          <a:prstGeom prst="roundRect">
            <a:avLst/>
          </a:prstGeom>
          <a:solidFill>
            <a:srgbClr val="F4F5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727448" y="2743200"/>
            <a:ext cx="640080" cy="365760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1800" b="1">
                <a:solidFill>
                  <a:srgbClr val="BE1F2B"/>
                </a:solidFill>
                <a:latin typeface="Aptos"/>
              </a:defRPr>
            </a:pPr>
            <a:r>
              <a:rPr sz="1600">
                <a:latin typeface="Aptos"/>
              </a:rPr>
              <a:t>02</a:t>
            </a:r>
            <a:endParaRPr sz="1600">
              <a:latin typeface="Apto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727448" y="3337560"/>
            <a:ext cx="2926080" cy="457200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1400" b="1">
                <a:solidFill>
                  <a:srgbClr val="1C1F24"/>
                </a:solidFill>
                <a:latin typeface="Aptos"/>
              </a:defRPr>
            </a:pPr>
            <a:r>
              <a:rPr sz="1600">
                <a:latin typeface="Aptos"/>
              </a:rPr>
              <a:t>РОЗНИЦА И E-COMMERCE</a:t>
            </a:r>
            <a:endParaRPr sz="1600">
              <a:latin typeface="Apto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727448" y="3886200"/>
            <a:ext cx="2926080" cy="731520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1500" b="0">
                <a:solidFill>
                  <a:srgbClr val="5C636C"/>
                </a:solidFill>
                <a:latin typeface="Aptos"/>
              </a:defRPr>
            </a:pPr>
            <a:r>
              <a:rPr sz="1600">
                <a:latin typeface="Aptos"/>
              </a:rPr>
              <a:t>Производство изделий для ассортимента и сезонного спроса.</a:t>
            </a:r>
            <a:endParaRPr sz="1600">
              <a:latin typeface="Aptos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8339455" y="2514600"/>
            <a:ext cx="3429000" cy="2501900"/>
          </a:xfrm>
          <a:prstGeom prst="roundRect">
            <a:avLst/>
          </a:prstGeom>
          <a:solidFill>
            <a:srgbClr val="F4F5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567928" y="2743200"/>
            <a:ext cx="640080" cy="365760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1800" b="1">
                <a:solidFill>
                  <a:srgbClr val="BE1F2B"/>
                </a:solidFill>
                <a:latin typeface="Aptos"/>
              </a:defRPr>
            </a:pPr>
            <a:r>
              <a:rPr sz="1600">
                <a:latin typeface="Aptos"/>
              </a:rPr>
              <a:t>03</a:t>
            </a:r>
            <a:endParaRPr sz="1600">
              <a:latin typeface="Apto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567928" y="3337560"/>
            <a:ext cx="2926080" cy="457200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1400" b="1">
                <a:solidFill>
                  <a:srgbClr val="1C1F24"/>
                </a:solidFill>
                <a:latin typeface="Aptos"/>
              </a:defRPr>
            </a:pPr>
            <a:r>
              <a:rPr sz="1600">
                <a:latin typeface="Aptos"/>
              </a:rPr>
              <a:t>HoReCa И РИТЕЙЛ</a:t>
            </a:r>
            <a:endParaRPr sz="1600">
              <a:latin typeface="Apto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567928" y="3886200"/>
            <a:ext cx="2926080" cy="731520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1500" b="0">
                <a:solidFill>
                  <a:srgbClr val="5C636C"/>
                </a:solidFill>
                <a:latin typeface="Aptos"/>
              </a:defRPr>
            </a:pPr>
            <a:r>
              <a:rPr sz="1600">
                <a:latin typeface="Aptos"/>
              </a:rPr>
              <a:t>Трикотажная и текстильная продукция для коммерческого использования.</a:t>
            </a:r>
            <a:endParaRPr sz="1600">
              <a:latin typeface="Apto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85800" y="5303520"/>
            <a:ext cx="10698480" cy="411480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1200" b="0">
                <a:solidFill>
                  <a:srgbClr val="5C636C"/>
                </a:solidFill>
                <a:latin typeface="Aptos"/>
              </a:defRPr>
            </a:pPr>
            <a:r>
              <a:rPr sz="1600">
                <a:latin typeface="Aptos"/>
              </a:rPr>
              <a:t>Формат и объём заказа, сроки и состав работ согласуются индивидуально.</a:t>
            </a:r>
            <a:endParaRPr sz="1600">
              <a:latin typeface="Apto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94360" y="6327648"/>
            <a:ext cx="6858000" cy="219456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900" b="0">
                <a:solidFill>
                  <a:srgbClr val="5C636C"/>
                </a:solidFill>
                <a:latin typeface="Aptos"/>
              </a:defRPr>
            </a:pPr>
            <a:r>
              <a:rPr sz="900">
                <a:solidFill>
                  <a:srgbClr val="5F656A"/>
                </a:solidFill>
                <a:latin typeface="Aptos"/>
              </a:rPr>
              <a:t>массовка.com  •  Швейное производство</a:t>
            </a:r>
            <a:endParaRPr sz="900">
              <a:solidFill>
                <a:srgbClr val="5F656A"/>
              </a:solidFill>
              <a:latin typeface="Apto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1414455" y="6309360"/>
            <a:ext cx="365760" cy="2286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r"/>
            <a:r>
              <a:rPr sz="900">
                <a:solidFill>
                  <a:srgbClr val="5F656A"/>
                </a:solidFill>
                <a:latin typeface="Aptos"/>
              </a:rPr>
              <a:t>03</a:t>
            </a:r>
            <a:endParaRPr sz="900">
              <a:solidFill>
                <a:srgbClr val="5F656A"/>
              </a:solidFill>
              <a:latin typeface="Aptos"/>
            </a:endParaRPr>
          </a:p>
        </p:txBody>
      </p:sp>
      <p:pic>
        <p:nvPicPr>
          <p:cNvPr id="22" name="Picture 21" descr="massovka_logo_r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68354" y="274320"/>
            <a:ext cx="856413" cy="43891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56032"/>
            <a:ext cx="3657600" cy="256032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1000" b="1">
                <a:solidFill>
                  <a:srgbClr val="5C636C"/>
                </a:solidFill>
                <a:latin typeface="Aptos"/>
              </a:defRPr>
            </a:pPr>
            <a:r>
              <a:rPr sz="1400">
                <a:latin typeface="Aptos"/>
              </a:rPr>
              <a:t>04  /  МАССОВКА</a:t>
            </a:r>
            <a:endParaRPr sz="1400">
              <a:latin typeface="Apto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94360" y="658368"/>
            <a:ext cx="411480" cy="54864"/>
          </a:xfrm>
          <a:prstGeom prst="rect">
            <a:avLst/>
          </a:prstGeom>
          <a:solidFill>
            <a:srgbClr val="BE1F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914400"/>
            <a:ext cx="10881360" cy="685800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3000" b="1">
                <a:solidFill>
                  <a:srgbClr val="1C1F24"/>
                </a:solidFill>
                <a:latin typeface="Aptos"/>
              </a:defRPr>
            </a:pPr>
            <a:r>
              <a:rPr sz="1600">
                <a:latin typeface="Aptos"/>
              </a:rPr>
              <a:t>Трикотажная и текстильная продукция</a:t>
            </a:r>
            <a:endParaRPr sz="1600">
              <a:latin typeface="Apto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21792" y="1664208"/>
            <a:ext cx="10698480" cy="502920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1400" b="0">
                <a:solidFill>
                  <a:srgbClr val="5C636C"/>
                </a:solidFill>
                <a:latin typeface="Aptos"/>
              </a:defRPr>
            </a:pPr>
            <a:r>
              <a:rPr sz="1600">
                <a:latin typeface="Aptos"/>
              </a:rPr>
              <a:t>Серийный пошив мелким и крупным оптом для коммерческих задач.</a:t>
            </a:r>
            <a:endParaRPr sz="1600">
              <a:latin typeface="Apto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31520" y="2423160"/>
            <a:ext cx="640080" cy="411480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1700" b="1">
                <a:solidFill>
                  <a:srgbClr val="BE1F2B"/>
                </a:solidFill>
                <a:latin typeface="Aptos"/>
              </a:defRPr>
            </a:pPr>
            <a:r>
              <a:rPr sz="1600">
                <a:latin typeface="Aptos"/>
              </a:rPr>
              <a:t>01</a:t>
            </a:r>
            <a:endParaRPr sz="1600">
              <a:latin typeface="Apto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08760" y="2423160"/>
            <a:ext cx="3200400" cy="365760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1900" b="1">
                <a:solidFill>
                  <a:srgbClr val="1C1F24"/>
                </a:solidFill>
                <a:latin typeface="Aptos"/>
              </a:defRPr>
            </a:pPr>
            <a:r>
              <a:rPr sz="1600">
                <a:latin typeface="Aptos"/>
              </a:rPr>
              <a:t>Трикотажная продукция</a:t>
            </a:r>
            <a:endParaRPr sz="1600">
              <a:latin typeface="Apto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09160" y="2423160"/>
            <a:ext cx="6126480" cy="594360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1600" b="0">
                <a:solidFill>
                  <a:srgbClr val="5C636C"/>
                </a:solidFill>
                <a:latin typeface="Aptos"/>
              </a:defRPr>
            </a:pPr>
            <a:r>
              <a:rPr sz="1600">
                <a:latin typeface="Aptos"/>
              </a:rPr>
              <a:t>Изготовление изделий по согласованным параметрам и технической документации.</a:t>
            </a:r>
            <a:endParaRPr sz="1600">
              <a:latin typeface="Apto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31520" y="3108960"/>
            <a:ext cx="10424160" cy="13716"/>
          </a:xfrm>
          <a:prstGeom prst="rect">
            <a:avLst/>
          </a:prstGeom>
          <a:solidFill>
            <a:srgbClr val="DEE1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3566160"/>
            <a:ext cx="640080" cy="411480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1700" b="1">
                <a:solidFill>
                  <a:srgbClr val="BE1F2B"/>
                </a:solidFill>
                <a:latin typeface="Aptos"/>
              </a:defRPr>
            </a:pPr>
            <a:r>
              <a:rPr sz="1600">
                <a:latin typeface="Aptos"/>
              </a:rPr>
              <a:t>02</a:t>
            </a:r>
            <a:endParaRPr sz="1600">
              <a:latin typeface="Apto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08760" y="3566160"/>
            <a:ext cx="3200400" cy="365760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1900" b="1">
                <a:solidFill>
                  <a:srgbClr val="1C1F24"/>
                </a:solidFill>
                <a:latin typeface="Aptos"/>
              </a:defRPr>
            </a:pPr>
            <a:r>
              <a:rPr sz="1600">
                <a:latin typeface="Aptos"/>
              </a:rPr>
              <a:t>Разработка коллекций</a:t>
            </a:r>
            <a:endParaRPr sz="1600">
              <a:latin typeface="Apto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709160" y="3566160"/>
            <a:ext cx="6126480" cy="594360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1600" b="0">
                <a:solidFill>
                  <a:srgbClr val="5C636C"/>
                </a:solidFill>
                <a:latin typeface="Aptos"/>
              </a:defRPr>
            </a:pPr>
            <a:r>
              <a:rPr sz="1600">
                <a:latin typeface="Aptos"/>
              </a:rPr>
              <a:t>Эскизы, лекала, технологические карты, макеты и эталонные образцы.</a:t>
            </a:r>
            <a:endParaRPr sz="1600">
              <a:latin typeface="Apto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31520" y="4251960"/>
            <a:ext cx="10424160" cy="13716"/>
          </a:xfrm>
          <a:prstGeom prst="rect">
            <a:avLst/>
          </a:prstGeom>
          <a:solidFill>
            <a:srgbClr val="DEE1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4709160"/>
            <a:ext cx="640080" cy="411480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1700" b="1">
                <a:solidFill>
                  <a:srgbClr val="BE1F2B"/>
                </a:solidFill>
                <a:latin typeface="Aptos"/>
              </a:defRPr>
            </a:pPr>
            <a:r>
              <a:rPr sz="1600">
                <a:latin typeface="Aptos"/>
              </a:rPr>
              <a:t>03</a:t>
            </a:r>
            <a:endParaRPr sz="1600">
              <a:latin typeface="Apto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508760" y="4709160"/>
            <a:ext cx="3200400" cy="365760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1900" b="1">
                <a:solidFill>
                  <a:srgbClr val="1C1F24"/>
                </a:solidFill>
                <a:latin typeface="Aptos"/>
              </a:defRPr>
            </a:pPr>
            <a:r>
              <a:rPr sz="1600">
                <a:latin typeface="Aptos"/>
              </a:rPr>
              <a:t>Дополнительная обработка</a:t>
            </a:r>
            <a:endParaRPr sz="1600">
              <a:latin typeface="Apto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709160" y="4709160"/>
            <a:ext cx="6126480" cy="594360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1600" b="0">
                <a:solidFill>
                  <a:srgbClr val="5C636C"/>
                </a:solidFill>
                <a:latin typeface="Aptos"/>
              </a:defRPr>
            </a:pPr>
            <a:r>
              <a:rPr sz="1600">
                <a:latin typeface="Aptos"/>
              </a:rPr>
              <a:t>Печать, вышивка, принты, индивидуальная упаковка и маркировка.</a:t>
            </a:r>
            <a:endParaRPr sz="1600">
              <a:latin typeface="Apto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31520" y="5394960"/>
            <a:ext cx="10424160" cy="13716"/>
          </a:xfrm>
          <a:prstGeom prst="rect">
            <a:avLst/>
          </a:prstGeom>
          <a:solidFill>
            <a:srgbClr val="DEE1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31520" y="5806440"/>
            <a:ext cx="10515600" cy="320040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1200" b="0">
                <a:solidFill>
                  <a:srgbClr val="5C636C"/>
                </a:solidFill>
                <a:latin typeface="Aptos"/>
              </a:defRPr>
            </a:pPr>
            <a:r>
              <a:rPr sz="1500">
                <a:latin typeface="Aptos"/>
              </a:rPr>
              <a:t>Важно: ассортимент и технологические возможности финально фиксируются после согласования изделия.</a:t>
            </a:r>
            <a:endParaRPr sz="1500">
              <a:latin typeface="Apto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94360" y="6327648"/>
            <a:ext cx="6858000" cy="219456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900" b="0">
                <a:solidFill>
                  <a:srgbClr val="5C636C"/>
                </a:solidFill>
                <a:latin typeface="Aptos"/>
              </a:defRPr>
            </a:pPr>
            <a:r>
              <a:rPr sz="900">
                <a:solidFill>
                  <a:srgbClr val="5F656A"/>
                </a:solidFill>
                <a:latin typeface="Aptos"/>
              </a:rPr>
              <a:t>массовка.com  •  Швейное производство</a:t>
            </a:r>
            <a:endParaRPr sz="900">
              <a:solidFill>
                <a:srgbClr val="5F656A"/>
              </a:solidFill>
              <a:latin typeface="Apto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1414455" y="6309360"/>
            <a:ext cx="365760" cy="2286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r"/>
            <a:r>
              <a:rPr sz="900">
                <a:solidFill>
                  <a:srgbClr val="5F656A"/>
                </a:solidFill>
                <a:latin typeface="Aptos"/>
              </a:rPr>
              <a:t>04</a:t>
            </a:r>
            <a:endParaRPr sz="900">
              <a:solidFill>
                <a:srgbClr val="5F656A"/>
              </a:solidFill>
              <a:latin typeface="Aptos"/>
            </a:endParaRPr>
          </a:p>
        </p:txBody>
      </p:sp>
      <p:pic>
        <p:nvPicPr>
          <p:cNvPr id="22" name="Picture 21" descr="massovka_logo_r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68354" y="274320"/>
            <a:ext cx="856413" cy="43891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56032"/>
            <a:ext cx="3657600" cy="256032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1000" b="1">
                <a:solidFill>
                  <a:srgbClr val="5C636C"/>
                </a:solidFill>
                <a:latin typeface="Aptos"/>
              </a:defRPr>
            </a:pPr>
            <a:r>
              <a:rPr sz="1400">
                <a:latin typeface="Aptos"/>
              </a:rPr>
              <a:t>05  /  МАССОВКА</a:t>
            </a:r>
            <a:endParaRPr sz="1400">
              <a:latin typeface="Apto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94360" y="658368"/>
            <a:ext cx="411480" cy="54864"/>
          </a:xfrm>
          <a:prstGeom prst="rect">
            <a:avLst/>
          </a:prstGeom>
          <a:solidFill>
            <a:srgbClr val="BE1F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914400"/>
            <a:ext cx="10881360" cy="685800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3000" b="1">
                <a:solidFill>
                  <a:srgbClr val="1C1F24"/>
                </a:solidFill>
                <a:latin typeface="Aptos"/>
              </a:defRPr>
            </a:pPr>
            <a:r>
              <a:rPr sz="1600">
                <a:latin typeface="Aptos"/>
              </a:rPr>
              <a:t>От технической идеи до готового изделия</a:t>
            </a:r>
            <a:endParaRPr sz="1600">
              <a:latin typeface="Apto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21792" y="1664208"/>
            <a:ext cx="10698480" cy="502920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1400" b="0">
                <a:solidFill>
                  <a:srgbClr val="5C636C"/>
                </a:solidFill>
                <a:latin typeface="Aptos"/>
              </a:defRPr>
            </a:pPr>
            <a:r>
              <a:rPr sz="1600">
                <a:latin typeface="Aptos"/>
              </a:rPr>
              <a:t>Экспериментальный цех и производство помогают пройти ключевые этапы разработки.</a:t>
            </a:r>
            <a:endParaRPr sz="1600">
              <a:latin typeface="Aptos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58368" y="2743200"/>
            <a:ext cx="2011680" cy="2057400"/>
          </a:xfrm>
          <a:prstGeom prst="roundRect">
            <a:avLst/>
          </a:prstGeom>
          <a:solidFill>
            <a:srgbClr val="F4F5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41247" y="2971800"/>
            <a:ext cx="548640" cy="365760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1700" b="1">
                <a:solidFill>
                  <a:srgbClr val="BE1F2B"/>
                </a:solidFill>
                <a:latin typeface="Aptos"/>
              </a:defRPr>
            </a:pPr>
            <a:r>
              <a:rPr sz="1600">
                <a:latin typeface="Aptos"/>
              </a:rPr>
              <a:t>01</a:t>
            </a:r>
            <a:endParaRPr sz="1600">
              <a:latin typeface="Apto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41247" y="3520440"/>
            <a:ext cx="1645920" cy="411480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1600" b="1">
                <a:solidFill>
                  <a:srgbClr val="1C1F24"/>
                </a:solidFill>
                <a:latin typeface="Aptos"/>
              </a:defRPr>
            </a:pPr>
            <a:r>
              <a:rPr sz="1600">
                <a:latin typeface="Aptos"/>
              </a:rPr>
              <a:t>Задача</a:t>
            </a:r>
            <a:endParaRPr sz="1600">
              <a:latin typeface="Apto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41247" y="4041648"/>
            <a:ext cx="1645920" cy="594360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1200" b="0">
                <a:solidFill>
                  <a:srgbClr val="5C636C"/>
                </a:solidFill>
                <a:latin typeface="Aptos"/>
              </a:defRPr>
            </a:pPr>
            <a:r>
              <a:rPr sz="1600">
                <a:latin typeface="Aptos"/>
              </a:rPr>
              <a:t>Изделие, объём и требования</a:t>
            </a:r>
            <a:endParaRPr sz="1600">
              <a:latin typeface="Apto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688336" y="3520440"/>
            <a:ext cx="256032" cy="365760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ctr">
              <a:spcBef>
                <a:spcPts val="0"/>
              </a:spcBef>
              <a:spcAft>
                <a:spcPts val="200"/>
              </a:spcAft>
              <a:defRPr sz="2000" b="1">
                <a:solidFill>
                  <a:srgbClr val="BE1F2B"/>
                </a:solidFill>
                <a:latin typeface="Aptos"/>
              </a:defRPr>
            </a:pPr>
            <a:r>
              <a:rPr sz="1600">
                <a:latin typeface="Aptos"/>
              </a:rPr>
              <a:t>→</a:t>
            </a:r>
            <a:endParaRPr sz="1600">
              <a:latin typeface="Aptos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2962656" y="2743200"/>
            <a:ext cx="2011680" cy="2057400"/>
          </a:xfrm>
          <a:prstGeom prst="roundRect">
            <a:avLst/>
          </a:prstGeom>
          <a:solidFill>
            <a:srgbClr val="F4F5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145536" y="2971800"/>
            <a:ext cx="548640" cy="365760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1700" b="1">
                <a:solidFill>
                  <a:srgbClr val="BE1F2B"/>
                </a:solidFill>
                <a:latin typeface="Aptos"/>
              </a:defRPr>
            </a:pPr>
            <a:r>
              <a:rPr sz="1600">
                <a:latin typeface="Aptos"/>
              </a:rPr>
              <a:t>02</a:t>
            </a:r>
            <a:endParaRPr sz="1600">
              <a:latin typeface="Apto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145536" y="3520440"/>
            <a:ext cx="1645920" cy="411480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1600" b="1">
                <a:solidFill>
                  <a:srgbClr val="1C1F24"/>
                </a:solidFill>
                <a:latin typeface="Aptos"/>
              </a:defRPr>
            </a:pPr>
            <a:r>
              <a:rPr sz="1600">
                <a:latin typeface="Aptos"/>
              </a:rPr>
              <a:t>Разработка</a:t>
            </a:r>
            <a:endParaRPr sz="1600">
              <a:latin typeface="Apto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145536" y="4041648"/>
            <a:ext cx="1645920" cy="594360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1200" b="0">
                <a:solidFill>
                  <a:srgbClr val="5C636C"/>
                </a:solidFill>
                <a:latin typeface="Aptos"/>
              </a:defRPr>
            </a:pPr>
            <a:r>
              <a:rPr sz="1600">
                <a:latin typeface="Aptos"/>
              </a:rPr>
              <a:t>Эскиз, лекала, техкарта</a:t>
            </a:r>
            <a:endParaRPr sz="1600">
              <a:latin typeface="Apto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992624" y="3520440"/>
            <a:ext cx="256032" cy="365760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ctr">
              <a:spcBef>
                <a:spcPts val="0"/>
              </a:spcBef>
              <a:spcAft>
                <a:spcPts val="200"/>
              </a:spcAft>
              <a:defRPr sz="2000" b="1">
                <a:solidFill>
                  <a:srgbClr val="BE1F2B"/>
                </a:solidFill>
                <a:latin typeface="Aptos"/>
              </a:defRPr>
            </a:pPr>
            <a:r>
              <a:rPr sz="1600">
                <a:latin typeface="Aptos"/>
              </a:rPr>
              <a:t>→</a:t>
            </a:r>
            <a:endParaRPr sz="1600">
              <a:latin typeface="Aptos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5266944" y="2743200"/>
            <a:ext cx="2011680" cy="2057400"/>
          </a:xfrm>
          <a:prstGeom prst="roundRect">
            <a:avLst/>
          </a:prstGeom>
          <a:solidFill>
            <a:srgbClr val="F4F5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49824" y="2971800"/>
            <a:ext cx="548640" cy="365760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1700" b="1">
                <a:solidFill>
                  <a:srgbClr val="BE1F2B"/>
                </a:solidFill>
                <a:latin typeface="Aptos"/>
              </a:defRPr>
            </a:pPr>
            <a:r>
              <a:rPr sz="1600">
                <a:latin typeface="Aptos"/>
              </a:rPr>
              <a:t>03</a:t>
            </a:r>
            <a:endParaRPr sz="1600">
              <a:latin typeface="Apto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449824" y="3520440"/>
            <a:ext cx="1645920" cy="411480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1600" b="1">
                <a:solidFill>
                  <a:srgbClr val="1C1F24"/>
                </a:solidFill>
                <a:latin typeface="Aptos"/>
              </a:defRPr>
            </a:pPr>
            <a:r>
              <a:rPr sz="1600">
                <a:latin typeface="Aptos"/>
              </a:rPr>
              <a:t>Образец</a:t>
            </a:r>
            <a:endParaRPr sz="1600">
              <a:latin typeface="Apto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450459" y="3950208"/>
            <a:ext cx="1645920" cy="594360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1200" b="0">
                <a:solidFill>
                  <a:srgbClr val="5C636C"/>
                </a:solidFill>
                <a:latin typeface="Aptos"/>
              </a:defRPr>
            </a:pPr>
            <a:r>
              <a:rPr sz="1600">
                <a:latin typeface="Aptos"/>
              </a:rPr>
              <a:t>Макет и эталонный образец</a:t>
            </a:r>
            <a:endParaRPr sz="1600">
              <a:latin typeface="Apto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296912" y="3520440"/>
            <a:ext cx="256032" cy="365760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ctr">
              <a:spcBef>
                <a:spcPts val="0"/>
              </a:spcBef>
              <a:spcAft>
                <a:spcPts val="200"/>
              </a:spcAft>
              <a:defRPr sz="2000" b="1">
                <a:solidFill>
                  <a:srgbClr val="BE1F2B"/>
                </a:solidFill>
                <a:latin typeface="Aptos"/>
              </a:defRPr>
            </a:pPr>
            <a:r>
              <a:rPr sz="1600">
                <a:latin typeface="Aptos"/>
              </a:rPr>
              <a:t>→</a:t>
            </a:r>
            <a:endParaRPr sz="1600">
              <a:latin typeface="Aptos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7571232" y="2743200"/>
            <a:ext cx="2011680" cy="2057400"/>
          </a:xfrm>
          <a:prstGeom prst="roundRect">
            <a:avLst/>
          </a:prstGeom>
          <a:solidFill>
            <a:srgbClr val="F4F5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754112" y="2971800"/>
            <a:ext cx="548640" cy="365760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1700" b="1">
                <a:solidFill>
                  <a:srgbClr val="BE1F2B"/>
                </a:solidFill>
                <a:latin typeface="Aptos"/>
              </a:defRPr>
            </a:pPr>
            <a:r>
              <a:rPr sz="1600">
                <a:latin typeface="Aptos"/>
              </a:rPr>
              <a:t>04</a:t>
            </a:r>
            <a:endParaRPr sz="1600">
              <a:latin typeface="Aptos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754112" y="3520440"/>
            <a:ext cx="1645920" cy="411480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1600" b="1">
                <a:solidFill>
                  <a:srgbClr val="1C1F24"/>
                </a:solidFill>
                <a:latin typeface="Aptos"/>
              </a:defRPr>
            </a:pPr>
            <a:r>
              <a:rPr sz="1600">
                <a:latin typeface="Aptos"/>
              </a:rPr>
              <a:t>Пошив</a:t>
            </a:r>
            <a:endParaRPr sz="1600">
              <a:latin typeface="Apto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754112" y="4041648"/>
            <a:ext cx="1645920" cy="594360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1200" b="0">
                <a:solidFill>
                  <a:srgbClr val="5C636C"/>
                </a:solidFill>
                <a:latin typeface="Aptos"/>
              </a:defRPr>
            </a:pPr>
            <a:r>
              <a:rPr sz="1600">
                <a:latin typeface="Aptos"/>
              </a:rPr>
              <a:t>Серийное изготовление партии</a:t>
            </a:r>
            <a:endParaRPr sz="1600">
              <a:latin typeface="Aptos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9601200" y="3520440"/>
            <a:ext cx="256032" cy="365760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ctr">
              <a:spcBef>
                <a:spcPts val="0"/>
              </a:spcBef>
              <a:spcAft>
                <a:spcPts val="200"/>
              </a:spcAft>
              <a:defRPr sz="2000" b="1">
                <a:solidFill>
                  <a:srgbClr val="BE1F2B"/>
                </a:solidFill>
                <a:latin typeface="Aptos"/>
              </a:defRPr>
            </a:pPr>
            <a:r>
              <a:rPr sz="1600">
                <a:latin typeface="Aptos"/>
              </a:rPr>
              <a:t>→</a:t>
            </a:r>
            <a:endParaRPr sz="1600">
              <a:latin typeface="Aptos"/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9875520" y="2743200"/>
            <a:ext cx="2011680" cy="2057400"/>
          </a:xfrm>
          <a:prstGeom prst="roundRect">
            <a:avLst/>
          </a:prstGeom>
          <a:solidFill>
            <a:srgbClr val="F4F5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10058400" y="2971800"/>
            <a:ext cx="548640" cy="365760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1700" b="1">
                <a:solidFill>
                  <a:srgbClr val="BE1F2B"/>
                </a:solidFill>
                <a:latin typeface="Aptos"/>
              </a:defRPr>
            </a:pPr>
            <a:r>
              <a:rPr sz="1600">
                <a:latin typeface="Aptos"/>
              </a:rPr>
              <a:t>05</a:t>
            </a:r>
            <a:endParaRPr sz="1600">
              <a:latin typeface="Aptos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0058400" y="3520440"/>
            <a:ext cx="1645920" cy="411480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1600" b="1">
                <a:solidFill>
                  <a:srgbClr val="1C1F24"/>
                </a:solidFill>
                <a:latin typeface="Aptos"/>
              </a:defRPr>
            </a:pPr>
            <a:r>
              <a:rPr sz="1600">
                <a:latin typeface="Aptos"/>
              </a:rPr>
              <a:t>Финишная обработка</a:t>
            </a:r>
            <a:endParaRPr sz="1600">
              <a:latin typeface="Aptos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0058400" y="4041648"/>
            <a:ext cx="1645920" cy="594360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1200" b="0">
                <a:solidFill>
                  <a:srgbClr val="5C636C"/>
                </a:solidFill>
                <a:latin typeface="Aptos"/>
              </a:defRPr>
            </a:pPr>
            <a:r>
              <a:rPr sz="1600">
                <a:latin typeface="Aptos"/>
              </a:rPr>
              <a:t>ВТО, ОТК, упаковка и маркировка</a:t>
            </a:r>
            <a:endParaRPr sz="1600">
              <a:latin typeface="Aptos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31520" y="5394960"/>
            <a:ext cx="10515600" cy="320040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1200" b="0">
                <a:solidFill>
                  <a:srgbClr val="5C636C"/>
                </a:solidFill>
                <a:latin typeface="Aptos"/>
              </a:defRPr>
            </a:pPr>
            <a:r>
              <a:rPr sz="1600">
                <a:latin typeface="Aptos"/>
              </a:rPr>
              <a:t>Состав работ определяется изделием и техническим заданием заказчика.</a:t>
            </a:r>
            <a:endParaRPr sz="1600">
              <a:latin typeface="Aptos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94360" y="6327648"/>
            <a:ext cx="6858000" cy="219456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900" b="0">
                <a:solidFill>
                  <a:srgbClr val="5C636C"/>
                </a:solidFill>
                <a:latin typeface="Aptos"/>
              </a:defRPr>
            </a:pPr>
            <a:r>
              <a:rPr sz="900">
                <a:solidFill>
                  <a:srgbClr val="5F656A"/>
                </a:solidFill>
                <a:latin typeface="Aptos"/>
              </a:rPr>
              <a:t>массовка.com  •  Швейное производство</a:t>
            </a:r>
            <a:endParaRPr sz="900">
              <a:solidFill>
                <a:srgbClr val="5F656A"/>
              </a:solidFill>
              <a:latin typeface="Aptos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1414455" y="6309360"/>
            <a:ext cx="365760" cy="2286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r"/>
            <a:r>
              <a:rPr sz="900">
                <a:solidFill>
                  <a:srgbClr val="5F656A"/>
                </a:solidFill>
                <a:latin typeface="Aptos"/>
              </a:rPr>
              <a:t>05</a:t>
            </a:r>
            <a:endParaRPr sz="900">
              <a:solidFill>
                <a:srgbClr val="5F656A"/>
              </a:solidFill>
              <a:latin typeface="Aptos"/>
            </a:endParaRPr>
          </a:p>
        </p:txBody>
      </p:sp>
      <p:pic>
        <p:nvPicPr>
          <p:cNvPr id="34" name="Picture 33" descr="massovka_logo_r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68354" y="274320"/>
            <a:ext cx="856413" cy="43891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56032"/>
            <a:ext cx="3657600" cy="256032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1000" b="1">
                <a:solidFill>
                  <a:srgbClr val="5C636C"/>
                </a:solidFill>
                <a:latin typeface="Aptos"/>
              </a:defRPr>
            </a:pPr>
            <a:r>
              <a:rPr sz="1400">
                <a:latin typeface="Aptos"/>
              </a:rPr>
              <a:t>06  /  МАССОВКА</a:t>
            </a:r>
            <a:endParaRPr sz="1400">
              <a:latin typeface="Apto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94360" y="658368"/>
            <a:ext cx="411480" cy="54864"/>
          </a:xfrm>
          <a:prstGeom prst="rect">
            <a:avLst/>
          </a:prstGeom>
          <a:solidFill>
            <a:srgbClr val="BE1F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914400"/>
            <a:ext cx="10881360" cy="685800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3000" b="1">
                <a:solidFill>
                  <a:srgbClr val="1C1F24"/>
                </a:solidFill>
                <a:latin typeface="Aptos"/>
              </a:defRPr>
            </a:pPr>
            <a:r>
              <a:rPr sz="1600">
                <a:latin typeface="Aptos"/>
              </a:rPr>
              <a:t>Контроль на этапах производства</a:t>
            </a:r>
            <a:endParaRPr sz="1600">
              <a:latin typeface="Apto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21792" y="1664208"/>
            <a:ext cx="10698480" cy="502920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1400" b="0">
                <a:solidFill>
                  <a:srgbClr val="5C636C"/>
                </a:solidFill>
                <a:latin typeface="Aptos"/>
              </a:defRPr>
            </a:pPr>
            <a:r>
              <a:rPr sz="1500">
                <a:latin typeface="Aptos"/>
              </a:rPr>
              <a:t>Техническая документация и производственные операции помогают согласовать ожидаемый результат.</a:t>
            </a:r>
            <a:endParaRPr sz="1500">
              <a:latin typeface="Aptos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85800" y="2423160"/>
            <a:ext cx="5074920" cy="1234440"/>
          </a:xfrm>
          <a:prstGeom prst="roundRect">
            <a:avLst/>
          </a:prstGeom>
          <a:solidFill>
            <a:srgbClr val="F4F5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85800" y="2423160"/>
            <a:ext cx="73152" cy="1234440"/>
          </a:xfrm>
          <a:prstGeom prst="rect">
            <a:avLst/>
          </a:prstGeom>
          <a:solidFill>
            <a:srgbClr val="BE1F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41832" y="2624328"/>
            <a:ext cx="4480560" cy="320040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1300" b="1">
                <a:solidFill>
                  <a:srgbClr val="1C1F24"/>
                </a:solidFill>
                <a:latin typeface="Aptos"/>
              </a:defRPr>
            </a:pPr>
            <a:r>
              <a:rPr sz="1600">
                <a:latin typeface="Aptos"/>
              </a:rPr>
              <a:t>РАЗРАБОТКА</a:t>
            </a:r>
            <a:endParaRPr sz="1600">
              <a:latin typeface="Apto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41832" y="3044952"/>
            <a:ext cx="4480560" cy="457200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1400" b="0">
                <a:solidFill>
                  <a:srgbClr val="5C636C"/>
                </a:solidFill>
                <a:latin typeface="Aptos"/>
              </a:defRPr>
            </a:pPr>
            <a:r>
              <a:rPr sz="1600">
                <a:latin typeface="Aptos"/>
              </a:rPr>
              <a:t>Эскизы, лекала, техкарты и эталонный образец.</a:t>
            </a:r>
            <a:endParaRPr sz="1600">
              <a:latin typeface="Aptos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6263640" y="2423160"/>
            <a:ext cx="5074920" cy="1234440"/>
          </a:xfrm>
          <a:prstGeom prst="roundRect">
            <a:avLst/>
          </a:prstGeom>
          <a:solidFill>
            <a:srgbClr val="F4F5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263640" y="2423160"/>
            <a:ext cx="73152" cy="1234440"/>
          </a:xfrm>
          <a:prstGeom prst="rect">
            <a:avLst/>
          </a:prstGeom>
          <a:solidFill>
            <a:srgbClr val="BE1F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19672" y="2624328"/>
            <a:ext cx="4480560" cy="320040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1300" b="1">
                <a:solidFill>
                  <a:srgbClr val="1C1F24"/>
                </a:solidFill>
                <a:latin typeface="Aptos"/>
              </a:defRPr>
            </a:pPr>
            <a:r>
              <a:rPr sz="1600">
                <a:latin typeface="Aptos"/>
              </a:rPr>
              <a:t>ОБОРУДОВАНИЕ</a:t>
            </a:r>
            <a:endParaRPr sz="1600">
              <a:latin typeface="Apto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519672" y="3044952"/>
            <a:ext cx="4480560" cy="457200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1400" b="0">
                <a:solidFill>
                  <a:srgbClr val="5C636C"/>
                </a:solidFill>
                <a:latin typeface="Aptos"/>
              </a:defRPr>
            </a:pPr>
            <a:r>
              <a:rPr sz="1600">
                <a:latin typeface="Aptos"/>
              </a:rPr>
              <a:t>Профессиональное оборудование для разных операций пошива и обработки.</a:t>
            </a:r>
            <a:endParaRPr sz="1600">
              <a:latin typeface="Aptos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685800" y="4023360"/>
            <a:ext cx="5074920" cy="1234440"/>
          </a:xfrm>
          <a:prstGeom prst="roundRect">
            <a:avLst/>
          </a:prstGeom>
          <a:solidFill>
            <a:srgbClr val="F4F5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85800" y="4023360"/>
            <a:ext cx="73152" cy="1234440"/>
          </a:xfrm>
          <a:prstGeom prst="rect">
            <a:avLst/>
          </a:prstGeom>
          <a:solidFill>
            <a:srgbClr val="BE1F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41832" y="4224528"/>
            <a:ext cx="4480560" cy="320040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1300" b="1">
                <a:solidFill>
                  <a:srgbClr val="1C1F24"/>
                </a:solidFill>
                <a:latin typeface="Aptos"/>
              </a:defRPr>
            </a:pPr>
            <a:r>
              <a:rPr sz="1600">
                <a:latin typeface="Aptos"/>
              </a:rPr>
              <a:t>ОТК И ВТО</a:t>
            </a:r>
            <a:endParaRPr sz="1600">
              <a:latin typeface="Apto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41832" y="4645152"/>
            <a:ext cx="4480560" cy="457200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1400" b="0">
                <a:solidFill>
                  <a:srgbClr val="5C636C"/>
                </a:solidFill>
                <a:latin typeface="Aptos"/>
              </a:defRPr>
            </a:pPr>
            <a:r>
              <a:rPr sz="1600">
                <a:latin typeface="Aptos"/>
              </a:rPr>
              <a:t>Контроль качества и влажно-тепловая обработка изделий.</a:t>
            </a:r>
            <a:endParaRPr sz="1600">
              <a:latin typeface="Aptos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6263640" y="4023360"/>
            <a:ext cx="5074920" cy="1234440"/>
          </a:xfrm>
          <a:prstGeom prst="roundRect">
            <a:avLst/>
          </a:prstGeom>
          <a:solidFill>
            <a:srgbClr val="F4F5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263640" y="4023360"/>
            <a:ext cx="73152" cy="1234440"/>
          </a:xfrm>
          <a:prstGeom prst="rect">
            <a:avLst/>
          </a:prstGeom>
          <a:solidFill>
            <a:srgbClr val="BE1F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19672" y="4224528"/>
            <a:ext cx="4480560" cy="320040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1300" b="1">
                <a:solidFill>
                  <a:srgbClr val="1C1F24"/>
                </a:solidFill>
                <a:latin typeface="Aptos"/>
              </a:defRPr>
            </a:pPr>
            <a:r>
              <a:rPr sz="1600">
                <a:latin typeface="Aptos"/>
              </a:rPr>
              <a:t>ПОДГОТОВКА К ОТГРУЗКЕ</a:t>
            </a:r>
            <a:endParaRPr sz="1600">
              <a:latin typeface="Apto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519672" y="4645152"/>
            <a:ext cx="4480560" cy="457200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1400" b="0">
                <a:solidFill>
                  <a:srgbClr val="5C636C"/>
                </a:solidFill>
                <a:latin typeface="Aptos"/>
              </a:defRPr>
            </a:pPr>
            <a:r>
              <a:rPr sz="1600">
                <a:latin typeface="Aptos"/>
              </a:rPr>
              <a:t>Индивидуальная упаковка, маркировка и «Честный ЗНАК».</a:t>
            </a:r>
            <a:endParaRPr sz="1600">
              <a:latin typeface="Apto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94360" y="6327648"/>
            <a:ext cx="6858000" cy="219456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900" b="0">
                <a:solidFill>
                  <a:srgbClr val="5C636C"/>
                </a:solidFill>
                <a:latin typeface="Aptos"/>
              </a:defRPr>
            </a:pPr>
            <a:r>
              <a:rPr sz="900">
                <a:solidFill>
                  <a:srgbClr val="5F656A"/>
                </a:solidFill>
                <a:latin typeface="Aptos"/>
              </a:rPr>
              <a:t>массовка.com  •  Швейное производство</a:t>
            </a:r>
            <a:endParaRPr sz="900">
              <a:solidFill>
                <a:srgbClr val="5F656A"/>
              </a:solidFill>
              <a:latin typeface="Apto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1414455" y="6309360"/>
            <a:ext cx="365760" cy="2286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r"/>
            <a:r>
              <a:rPr sz="900">
                <a:solidFill>
                  <a:srgbClr val="5F656A"/>
                </a:solidFill>
                <a:latin typeface="Aptos"/>
              </a:rPr>
              <a:t>06</a:t>
            </a:r>
            <a:endParaRPr sz="900">
              <a:solidFill>
                <a:srgbClr val="5F656A"/>
              </a:solidFill>
              <a:latin typeface="Aptos"/>
            </a:endParaRPr>
          </a:p>
        </p:txBody>
      </p:sp>
      <p:pic>
        <p:nvPicPr>
          <p:cNvPr id="25" name="Picture 24" descr="massovka_logo_r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68354" y="274320"/>
            <a:ext cx="856413" cy="43891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202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56032"/>
            <a:ext cx="3657600" cy="256032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1000" b="1">
                <a:solidFill>
                  <a:srgbClr val="C8CBD0"/>
                </a:solidFill>
                <a:latin typeface="Aptos"/>
              </a:defRPr>
            </a:pPr>
            <a:r>
              <a:rPr sz="1400">
                <a:latin typeface="Aptos"/>
              </a:rPr>
              <a:t>07  /  МАССОВКА</a:t>
            </a:r>
            <a:endParaRPr sz="1400">
              <a:latin typeface="Apto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94360" y="658368"/>
            <a:ext cx="411480" cy="54864"/>
          </a:xfrm>
          <a:prstGeom prst="rect">
            <a:avLst/>
          </a:prstGeom>
          <a:solidFill>
            <a:srgbClr val="BE1F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914400"/>
            <a:ext cx="10881360" cy="685800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3000" b="1">
                <a:solidFill>
                  <a:srgbClr val="FFFFFF"/>
                </a:solidFill>
                <a:latin typeface="Aptos"/>
              </a:defRPr>
            </a:pPr>
            <a:r>
              <a:rPr sz="1600">
                <a:latin typeface="Aptos"/>
              </a:rPr>
              <a:t>Возможности производства</a:t>
            </a:r>
            <a:endParaRPr sz="1600">
              <a:latin typeface="Apto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5800" y="2423160"/>
            <a:ext cx="640080" cy="365760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1800" b="1">
                <a:solidFill>
                  <a:srgbClr val="BE1F2B"/>
                </a:solidFill>
                <a:latin typeface="Aptos"/>
              </a:defRPr>
            </a:pPr>
            <a:r>
              <a:rPr sz="1600">
                <a:latin typeface="Aptos"/>
              </a:rPr>
              <a:t>01</a:t>
            </a:r>
            <a:endParaRPr sz="1600">
              <a:latin typeface="Apto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5800" y="3017520"/>
            <a:ext cx="3200400" cy="411480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1600" b="1">
                <a:solidFill>
                  <a:srgbClr val="FFFFFF"/>
                </a:solidFill>
                <a:latin typeface="Aptos"/>
              </a:defRPr>
            </a:pPr>
            <a:r>
              <a:rPr sz="1600">
                <a:latin typeface="Aptos"/>
              </a:rPr>
              <a:t>СОБСТВЕННЫЙ СКЛАД</a:t>
            </a:r>
            <a:endParaRPr sz="1600">
              <a:latin typeface="Apto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5800" y="3657600"/>
            <a:ext cx="3154680" cy="914400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1600" b="0">
                <a:solidFill>
                  <a:srgbClr val="C8CBD0"/>
                </a:solidFill>
                <a:latin typeface="Aptos"/>
              </a:defRPr>
            </a:pPr>
            <a:r>
              <a:rPr sz="1600">
                <a:latin typeface="Aptos"/>
              </a:rPr>
              <a:t>На сайте указано наличие более 200 км ткани на складе.</a:t>
            </a:r>
            <a:endParaRPr sz="1600">
              <a:latin typeface="Apto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480560" y="2423160"/>
            <a:ext cx="640080" cy="365760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1800" b="1">
                <a:solidFill>
                  <a:srgbClr val="BE1F2B"/>
                </a:solidFill>
                <a:latin typeface="Aptos"/>
              </a:defRPr>
            </a:pPr>
            <a:r>
              <a:rPr sz="1600">
                <a:latin typeface="Aptos"/>
              </a:rPr>
              <a:t>02</a:t>
            </a:r>
            <a:endParaRPr sz="1600">
              <a:latin typeface="Apto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480560" y="3017520"/>
            <a:ext cx="3200400" cy="411480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1600" b="1">
                <a:solidFill>
                  <a:srgbClr val="FFFFFF"/>
                </a:solidFill>
                <a:latin typeface="Aptos"/>
              </a:defRPr>
            </a:pPr>
            <a:r>
              <a:rPr sz="1600">
                <a:latin typeface="Aptos"/>
              </a:rPr>
              <a:t>ГИБКОСТЬ ОБЪЁМОВ</a:t>
            </a:r>
            <a:endParaRPr sz="1600">
              <a:latin typeface="Apto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480560" y="3657600"/>
            <a:ext cx="3154680" cy="914400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1600" b="0">
                <a:solidFill>
                  <a:srgbClr val="C8CBD0"/>
                </a:solidFill>
                <a:latin typeface="Aptos"/>
              </a:defRPr>
            </a:pPr>
            <a:r>
              <a:rPr sz="1600">
                <a:latin typeface="Aptos"/>
              </a:rPr>
              <a:t>Компания заявляет готовность помогать с запуском стартапов и дропов.</a:t>
            </a:r>
            <a:endParaRPr sz="1600">
              <a:latin typeface="Apto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275320" y="2423160"/>
            <a:ext cx="640080" cy="365760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1800" b="1">
                <a:solidFill>
                  <a:srgbClr val="BE1F2B"/>
                </a:solidFill>
                <a:latin typeface="Aptos"/>
              </a:defRPr>
            </a:pPr>
            <a:r>
              <a:rPr sz="1600">
                <a:latin typeface="Aptos"/>
              </a:rPr>
              <a:t>03</a:t>
            </a:r>
            <a:endParaRPr sz="1600">
              <a:latin typeface="Apto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275320" y="3017520"/>
            <a:ext cx="3200400" cy="411480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1600" b="1">
                <a:solidFill>
                  <a:srgbClr val="FFFFFF"/>
                </a:solidFill>
                <a:latin typeface="Aptos"/>
              </a:defRPr>
            </a:pPr>
            <a:r>
              <a:rPr sz="1600">
                <a:latin typeface="Aptos"/>
              </a:rPr>
              <a:t>ТЕХНИЧЕСКИЙ ПАРК</a:t>
            </a:r>
            <a:endParaRPr sz="1600">
              <a:latin typeface="Apto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275320" y="3657600"/>
            <a:ext cx="3154680" cy="914400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1600" b="0">
                <a:solidFill>
                  <a:srgbClr val="C8CBD0"/>
                </a:solidFill>
                <a:latin typeface="Aptos"/>
              </a:defRPr>
            </a:pPr>
            <a:r>
              <a:rPr sz="1600">
                <a:latin typeface="Aptos"/>
              </a:rPr>
              <a:t>Оборудование для пошива трикотажа и текстиля, раскроя и установки фурнитуры.</a:t>
            </a:r>
            <a:endParaRPr sz="1600">
              <a:latin typeface="Apto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85800" y="5623560"/>
            <a:ext cx="10515600" cy="411480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1600" b="1">
                <a:solidFill>
                  <a:srgbClr val="FFFFFF"/>
                </a:solidFill>
                <a:latin typeface="Aptos"/>
              </a:defRPr>
            </a:pPr>
            <a:r>
              <a:rPr sz="1600">
                <a:latin typeface="Aptos"/>
              </a:rPr>
              <a:t>Возможности и состав работ согласуются под конкретный заказ.</a:t>
            </a:r>
            <a:endParaRPr sz="1600">
              <a:latin typeface="Apto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94360" y="6327648"/>
            <a:ext cx="6858000" cy="219456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900" b="0">
                <a:solidFill>
                  <a:srgbClr val="5C636C"/>
                </a:solidFill>
                <a:latin typeface="Aptos"/>
              </a:defRPr>
            </a:pPr>
            <a:r>
              <a:rPr sz="900">
                <a:solidFill>
                  <a:srgbClr val="5F656A"/>
                </a:solidFill>
                <a:latin typeface="Aptos"/>
              </a:rPr>
              <a:t>массовка.com  •  Швейное производство</a:t>
            </a:r>
            <a:endParaRPr sz="900">
              <a:solidFill>
                <a:srgbClr val="5F656A"/>
              </a:solidFill>
              <a:latin typeface="Apto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1414455" y="6309360"/>
            <a:ext cx="365760" cy="2286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r"/>
            <a:r>
              <a:rPr sz="900">
                <a:solidFill>
                  <a:srgbClr val="5F656A"/>
                </a:solidFill>
                <a:latin typeface="Aptos"/>
              </a:rPr>
              <a:t>07</a:t>
            </a:r>
            <a:endParaRPr sz="900">
              <a:solidFill>
                <a:srgbClr val="5F656A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56032"/>
            <a:ext cx="3657600" cy="256032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1000" b="1">
                <a:solidFill>
                  <a:srgbClr val="5C636C"/>
                </a:solidFill>
                <a:latin typeface="Aptos"/>
              </a:defRPr>
            </a:pPr>
            <a:r>
              <a:rPr sz="1400">
                <a:latin typeface="Aptos"/>
              </a:rPr>
              <a:t>08  /  МАССОВКА</a:t>
            </a:r>
            <a:endParaRPr sz="1400">
              <a:latin typeface="Apto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94360" y="658368"/>
            <a:ext cx="411480" cy="54864"/>
          </a:xfrm>
          <a:prstGeom prst="rect">
            <a:avLst/>
          </a:prstGeom>
          <a:solidFill>
            <a:srgbClr val="BE1F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914400"/>
            <a:ext cx="10881360" cy="685800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3000" b="1">
                <a:solidFill>
                  <a:srgbClr val="1C1F24"/>
                </a:solidFill>
                <a:latin typeface="Aptos"/>
              </a:defRPr>
            </a:pPr>
            <a:r>
              <a:rPr sz="1600">
                <a:latin typeface="Aptos"/>
              </a:rPr>
              <a:t>Разработка, пошив и маркировка</a:t>
            </a:r>
            <a:endParaRPr sz="1600">
              <a:latin typeface="Apto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21792" y="1664208"/>
            <a:ext cx="10698480" cy="502920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1400" b="0">
                <a:solidFill>
                  <a:srgbClr val="5C636C"/>
                </a:solidFill>
                <a:latin typeface="Aptos"/>
              </a:defRPr>
            </a:pPr>
            <a:r>
              <a:rPr sz="1600">
                <a:latin typeface="Aptos"/>
              </a:rPr>
              <a:t>На сайте представлены три направления работы.</a:t>
            </a:r>
            <a:endParaRPr sz="1600">
              <a:latin typeface="Aptos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731520" y="2423160"/>
            <a:ext cx="594360" cy="594360"/>
          </a:xfrm>
          <a:prstGeom prst="roundRect">
            <a:avLst/>
          </a:prstGeom>
          <a:solidFill>
            <a:srgbClr val="FAEB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2542032"/>
            <a:ext cx="594360" cy="274320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ctr">
              <a:spcBef>
                <a:spcPts val="0"/>
              </a:spcBef>
              <a:spcAft>
                <a:spcPts val="200"/>
              </a:spcAft>
              <a:defRPr sz="1600" b="1">
                <a:solidFill>
                  <a:srgbClr val="BE1F2B"/>
                </a:solidFill>
                <a:latin typeface="Aptos"/>
              </a:defRPr>
            </a:pPr>
            <a:r>
              <a:rPr sz="1600">
                <a:latin typeface="Aptos"/>
              </a:rPr>
              <a:t>1</a:t>
            </a:r>
            <a:endParaRPr sz="1600">
              <a:latin typeface="Apto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00200" y="2468879"/>
            <a:ext cx="3291840" cy="320040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1400" b="1">
                <a:solidFill>
                  <a:srgbClr val="1C1F24"/>
                </a:solidFill>
                <a:latin typeface="Aptos"/>
              </a:defRPr>
            </a:pPr>
            <a:r>
              <a:rPr sz="1600">
                <a:latin typeface="Aptos"/>
              </a:rPr>
              <a:t>ИЗГОТОВЛЕНИЕ ПРОДУКЦИИ</a:t>
            </a:r>
            <a:endParaRPr sz="1600">
              <a:latin typeface="Apto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37760" y="2468879"/>
            <a:ext cx="5852160" cy="502920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1500" b="0">
                <a:solidFill>
                  <a:srgbClr val="5C636C"/>
                </a:solidFill>
                <a:latin typeface="Aptos"/>
              </a:defRPr>
            </a:pPr>
            <a:r>
              <a:rPr sz="1600">
                <a:latin typeface="Aptos"/>
              </a:rPr>
              <a:t>Серийный мелкий и крупный опт для HoReCa, маркетплейсов и ритейла.</a:t>
            </a:r>
            <a:endParaRPr sz="1600">
              <a:latin typeface="Aptos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731520" y="3474720"/>
            <a:ext cx="594360" cy="594360"/>
          </a:xfrm>
          <a:prstGeom prst="roundRect">
            <a:avLst/>
          </a:prstGeom>
          <a:solidFill>
            <a:srgbClr val="FAEB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3593591"/>
            <a:ext cx="594360" cy="274320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ctr">
              <a:spcBef>
                <a:spcPts val="0"/>
              </a:spcBef>
              <a:spcAft>
                <a:spcPts val="200"/>
              </a:spcAft>
              <a:defRPr sz="1600" b="1">
                <a:solidFill>
                  <a:srgbClr val="BE1F2B"/>
                </a:solidFill>
                <a:latin typeface="Aptos"/>
              </a:defRPr>
            </a:pPr>
            <a:r>
              <a:rPr sz="1600">
                <a:latin typeface="Aptos"/>
              </a:rPr>
              <a:t>2</a:t>
            </a:r>
            <a:endParaRPr sz="1600">
              <a:latin typeface="Apto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600200" y="3520439"/>
            <a:ext cx="3291840" cy="320040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1400" b="1">
                <a:solidFill>
                  <a:srgbClr val="1C1F24"/>
                </a:solidFill>
                <a:latin typeface="Aptos"/>
              </a:defRPr>
            </a:pPr>
            <a:r>
              <a:rPr sz="1600">
                <a:latin typeface="Aptos"/>
              </a:rPr>
              <a:t>ДОПОЛНИТЕЛЬНЫЕ УСЛУГИ</a:t>
            </a:r>
            <a:endParaRPr sz="1600">
              <a:latin typeface="Apto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937760" y="3520439"/>
            <a:ext cx="5852160" cy="502920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1500" b="0">
                <a:solidFill>
                  <a:srgbClr val="5C636C"/>
                </a:solidFill>
                <a:latin typeface="Aptos"/>
              </a:defRPr>
            </a:pPr>
            <a:r>
              <a:rPr sz="1600">
                <a:latin typeface="Aptos"/>
              </a:rPr>
              <a:t>Печать на ткани, вышивка, принты, упаковка и маркировка.</a:t>
            </a:r>
            <a:endParaRPr sz="1600">
              <a:latin typeface="Aptos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731520" y="4526279"/>
            <a:ext cx="594360" cy="594360"/>
          </a:xfrm>
          <a:prstGeom prst="roundRect">
            <a:avLst/>
          </a:prstGeom>
          <a:solidFill>
            <a:srgbClr val="FAEB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645151"/>
            <a:ext cx="594360" cy="274320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ctr">
              <a:spcBef>
                <a:spcPts val="0"/>
              </a:spcBef>
              <a:spcAft>
                <a:spcPts val="200"/>
              </a:spcAft>
              <a:defRPr sz="1600" b="1">
                <a:solidFill>
                  <a:srgbClr val="BE1F2B"/>
                </a:solidFill>
                <a:latin typeface="Aptos"/>
              </a:defRPr>
            </a:pPr>
            <a:r>
              <a:rPr sz="1600">
                <a:latin typeface="Aptos"/>
              </a:rPr>
              <a:t>3</a:t>
            </a:r>
            <a:endParaRPr sz="1600">
              <a:latin typeface="Apto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600200" y="4571999"/>
            <a:ext cx="3291840" cy="320040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1400" b="1">
                <a:solidFill>
                  <a:srgbClr val="1C1F24"/>
                </a:solidFill>
                <a:latin typeface="Aptos"/>
              </a:defRPr>
            </a:pPr>
            <a:r>
              <a:rPr sz="1600">
                <a:latin typeface="Aptos"/>
              </a:rPr>
              <a:t>ЭКСПЕРИМЕНТАЛЬНЫЙ ЦЕХ</a:t>
            </a:r>
            <a:endParaRPr sz="1600">
              <a:latin typeface="Apto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37760" y="4571999"/>
            <a:ext cx="5852160" cy="502920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1500" b="0">
                <a:solidFill>
                  <a:srgbClr val="5C636C"/>
                </a:solidFill>
                <a:latin typeface="Aptos"/>
              </a:defRPr>
            </a:pPr>
            <a:r>
              <a:rPr sz="1600">
                <a:latin typeface="Aptos"/>
              </a:rPr>
              <a:t>Эскизы, лекала, макеты, технологические карты и эталонные образцы.</a:t>
            </a:r>
            <a:endParaRPr sz="1600">
              <a:latin typeface="Apto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94360" y="6327648"/>
            <a:ext cx="6858000" cy="219456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900" b="0">
                <a:solidFill>
                  <a:srgbClr val="5C636C"/>
                </a:solidFill>
                <a:latin typeface="Aptos"/>
              </a:defRPr>
            </a:pPr>
            <a:r>
              <a:rPr sz="900">
                <a:solidFill>
                  <a:srgbClr val="5F656A"/>
                </a:solidFill>
                <a:latin typeface="Aptos"/>
              </a:rPr>
              <a:t>массовка.com  •  Швейное производство</a:t>
            </a:r>
            <a:endParaRPr sz="900">
              <a:solidFill>
                <a:srgbClr val="5F656A"/>
              </a:solidFill>
              <a:latin typeface="Apto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414455" y="6309360"/>
            <a:ext cx="365760" cy="2286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r"/>
            <a:r>
              <a:rPr sz="900">
                <a:solidFill>
                  <a:srgbClr val="5F656A"/>
                </a:solidFill>
                <a:latin typeface="Aptos"/>
              </a:rPr>
              <a:t>08</a:t>
            </a:r>
            <a:endParaRPr sz="900">
              <a:solidFill>
                <a:srgbClr val="5F656A"/>
              </a:solidFill>
              <a:latin typeface="Aptos"/>
            </a:endParaRPr>
          </a:p>
        </p:txBody>
      </p:sp>
      <p:pic>
        <p:nvPicPr>
          <p:cNvPr id="21" name="Picture 20" descr="massovka_logo_r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68354" y="274320"/>
            <a:ext cx="856413" cy="43891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56032"/>
            <a:ext cx="3657600" cy="256032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1000" b="1">
                <a:solidFill>
                  <a:srgbClr val="5C636C"/>
                </a:solidFill>
                <a:latin typeface="Aptos"/>
              </a:defRPr>
            </a:pPr>
            <a:r>
              <a:rPr sz="1400">
                <a:latin typeface="Aptos"/>
              </a:rPr>
              <a:t>09  /  МАССОВКА</a:t>
            </a:r>
            <a:endParaRPr sz="1400">
              <a:latin typeface="Apto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94360" y="658368"/>
            <a:ext cx="411480" cy="54864"/>
          </a:xfrm>
          <a:prstGeom prst="rect">
            <a:avLst/>
          </a:prstGeom>
          <a:solidFill>
            <a:srgbClr val="BE1F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914400"/>
            <a:ext cx="10881360" cy="685800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3000" b="1">
                <a:solidFill>
                  <a:srgbClr val="1C1F24"/>
                </a:solidFill>
                <a:latin typeface="Aptos"/>
              </a:defRPr>
            </a:pPr>
            <a:r>
              <a:rPr sz="1600">
                <a:latin typeface="Aptos"/>
              </a:rPr>
              <a:t>Что подготовить к первой встрече</a:t>
            </a:r>
            <a:endParaRPr sz="1600">
              <a:latin typeface="Apto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21792" y="1664208"/>
            <a:ext cx="10698480" cy="502920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1400" b="0">
                <a:solidFill>
                  <a:srgbClr val="5C636C"/>
                </a:solidFill>
                <a:latin typeface="Aptos"/>
              </a:defRPr>
            </a:pPr>
            <a:r>
              <a:rPr sz="1600">
                <a:latin typeface="Aptos"/>
              </a:rPr>
              <a:t>Пять вводных помогут быстрее оценить задачу и подготовить предметный разговор.</a:t>
            </a:r>
            <a:endParaRPr sz="1600">
              <a:latin typeface="Aptos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749808" y="2377439"/>
            <a:ext cx="201168" cy="201168"/>
          </a:xfrm>
          <a:prstGeom prst="roundRect">
            <a:avLst/>
          </a:prstGeom>
          <a:solidFill>
            <a:srgbClr val="BE1F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43000" y="2331720"/>
            <a:ext cx="9326880" cy="411480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1800" b="0">
                <a:solidFill>
                  <a:srgbClr val="1C1F24"/>
                </a:solidFill>
                <a:latin typeface="Aptos"/>
              </a:defRPr>
            </a:pPr>
            <a:r>
              <a:rPr sz="1600">
                <a:latin typeface="Aptos"/>
              </a:rPr>
              <a:t>Изделие или группа изделий</a:t>
            </a:r>
            <a:endParaRPr sz="1600">
              <a:latin typeface="Aptos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749808" y="3035807"/>
            <a:ext cx="201168" cy="201168"/>
          </a:xfrm>
          <a:prstGeom prst="roundRect">
            <a:avLst/>
          </a:prstGeom>
          <a:solidFill>
            <a:srgbClr val="BE1F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143000" y="2990087"/>
            <a:ext cx="9326880" cy="411480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1800" b="0">
                <a:solidFill>
                  <a:srgbClr val="1C1F24"/>
                </a:solidFill>
                <a:latin typeface="Aptos"/>
              </a:defRPr>
            </a:pPr>
            <a:r>
              <a:rPr sz="1600">
                <a:latin typeface="Aptos"/>
              </a:rPr>
              <a:t>Планируемый объём и размерный ряд</a:t>
            </a:r>
            <a:endParaRPr sz="1600">
              <a:latin typeface="Aptos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749808" y="3694176"/>
            <a:ext cx="201168" cy="201168"/>
          </a:xfrm>
          <a:prstGeom prst="roundRect">
            <a:avLst/>
          </a:prstGeom>
          <a:solidFill>
            <a:srgbClr val="BE1F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143000" y="3648456"/>
            <a:ext cx="9326880" cy="411480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1800" b="0">
                <a:solidFill>
                  <a:srgbClr val="1C1F24"/>
                </a:solidFill>
                <a:latin typeface="Aptos"/>
              </a:defRPr>
            </a:pPr>
            <a:r>
              <a:rPr sz="1600">
                <a:latin typeface="Aptos"/>
              </a:rPr>
              <a:t>Эскиз, образец, лекала или ТЗ</a:t>
            </a:r>
            <a:endParaRPr sz="1600">
              <a:latin typeface="Aptos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749808" y="4352544"/>
            <a:ext cx="201168" cy="201168"/>
          </a:xfrm>
          <a:prstGeom prst="roundRect">
            <a:avLst/>
          </a:prstGeom>
          <a:solidFill>
            <a:srgbClr val="BE1F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143000" y="4306824"/>
            <a:ext cx="9326880" cy="411480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1800" b="0">
                <a:solidFill>
                  <a:srgbClr val="1C1F24"/>
                </a:solidFill>
                <a:latin typeface="Aptos"/>
              </a:defRPr>
            </a:pPr>
            <a:r>
              <a:rPr sz="1600">
                <a:latin typeface="Aptos"/>
              </a:rPr>
              <a:t>Требования к ткани, фурнитуре и брендингу</a:t>
            </a:r>
            <a:endParaRPr sz="1600">
              <a:latin typeface="Aptos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749808" y="5010912"/>
            <a:ext cx="201168" cy="201168"/>
          </a:xfrm>
          <a:prstGeom prst="roundRect">
            <a:avLst/>
          </a:prstGeom>
          <a:solidFill>
            <a:srgbClr val="BE1F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43000" y="4965192"/>
            <a:ext cx="9326880" cy="411480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1800" b="0">
                <a:solidFill>
                  <a:srgbClr val="1C1F24"/>
                </a:solidFill>
                <a:latin typeface="Aptos"/>
              </a:defRPr>
            </a:pPr>
            <a:r>
              <a:rPr sz="1600">
                <a:latin typeface="Aptos"/>
              </a:rPr>
              <a:t>Желаемые сроки и география поставки</a:t>
            </a:r>
            <a:endParaRPr sz="1600">
              <a:latin typeface="Aptos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7863840" y="5376545"/>
            <a:ext cx="3200400" cy="753745"/>
          </a:xfrm>
          <a:prstGeom prst="roundRect">
            <a:avLst/>
          </a:prstGeom>
          <a:solidFill>
            <a:srgbClr val="F4F5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092440" y="5504688"/>
            <a:ext cx="2743200" cy="274320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ctr">
              <a:spcBef>
                <a:spcPts val="0"/>
              </a:spcBef>
              <a:spcAft>
                <a:spcPts val="200"/>
              </a:spcAft>
              <a:defRPr sz="1200" b="1">
                <a:solidFill>
                  <a:srgbClr val="BE1F2B"/>
                </a:solidFill>
                <a:latin typeface="Aptos"/>
              </a:defRPr>
            </a:pPr>
            <a:r>
              <a:rPr sz="1600">
                <a:latin typeface="Aptos"/>
              </a:rPr>
              <a:t>Чёткий запрос = быстрый расчёт</a:t>
            </a:r>
            <a:endParaRPr sz="1600">
              <a:latin typeface="Apto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94360" y="6327648"/>
            <a:ext cx="6858000" cy="219456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900" b="0">
                <a:solidFill>
                  <a:srgbClr val="5C636C"/>
                </a:solidFill>
                <a:latin typeface="Aptos"/>
              </a:defRPr>
            </a:pPr>
            <a:r>
              <a:rPr sz="900">
                <a:solidFill>
                  <a:srgbClr val="5F656A"/>
                </a:solidFill>
                <a:latin typeface="Aptos"/>
              </a:rPr>
              <a:t>массовка.com  •  Швейное производство</a:t>
            </a:r>
            <a:endParaRPr sz="900">
              <a:solidFill>
                <a:srgbClr val="5F656A"/>
              </a:solidFill>
              <a:latin typeface="Apto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414455" y="6309360"/>
            <a:ext cx="365760" cy="2286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r"/>
            <a:r>
              <a:rPr sz="900">
                <a:solidFill>
                  <a:srgbClr val="5F656A"/>
                </a:solidFill>
                <a:latin typeface="Aptos"/>
              </a:rPr>
              <a:t>09</a:t>
            </a:r>
            <a:endParaRPr sz="900">
              <a:solidFill>
                <a:srgbClr val="5F656A"/>
              </a:solidFill>
              <a:latin typeface="Aptos"/>
            </a:endParaRPr>
          </a:p>
        </p:txBody>
      </p:sp>
      <p:pic>
        <p:nvPicPr>
          <p:cNvPr id="21" name="Picture 20" descr="massovka_logo_r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68354" y="274320"/>
            <a:ext cx="856413" cy="43891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56032"/>
            <a:ext cx="3657600" cy="256032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1000" b="1">
                <a:solidFill>
                  <a:srgbClr val="5C636C"/>
                </a:solidFill>
                <a:latin typeface="Aptos"/>
              </a:defRPr>
            </a:pPr>
            <a:r>
              <a:rPr sz="1400">
                <a:latin typeface="Aptos"/>
              </a:rPr>
              <a:t>10  /  МАССОВКА</a:t>
            </a:r>
            <a:endParaRPr sz="1400">
              <a:latin typeface="Apto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94360" y="658368"/>
            <a:ext cx="411480" cy="54864"/>
          </a:xfrm>
          <a:prstGeom prst="rect">
            <a:avLst/>
          </a:prstGeom>
          <a:solidFill>
            <a:srgbClr val="BE1F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914400"/>
            <a:ext cx="10881360" cy="685800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3000" b="1">
                <a:solidFill>
                  <a:srgbClr val="1C1F24"/>
                </a:solidFill>
                <a:latin typeface="Aptos"/>
              </a:defRPr>
            </a:pPr>
            <a:r>
              <a:rPr sz="1600">
                <a:latin typeface="Aptos"/>
              </a:rPr>
              <a:t>Давайте обсудим ваш проект</a:t>
            </a:r>
            <a:endParaRPr sz="1600">
              <a:latin typeface="Apto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21792" y="1664208"/>
            <a:ext cx="10698480" cy="502920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1400" b="0">
                <a:solidFill>
                  <a:srgbClr val="5C636C"/>
                </a:solidFill>
                <a:latin typeface="Aptos"/>
              </a:defRPr>
            </a:pPr>
            <a:r>
              <a:rPr sz="1600">
                <a:latin typeface="Aptos"/>
              </a:rPr>
              <a:t>Расскажите об изделии и задаче — обсудим разработку, пошив и подготовку партии.</a:t>
            </a:r>
            <a:endParaRPr sz="1600">
              <a:latin typeface="Apto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77240" y="2423160"/>
            <a:ext cx="548640" cy="365760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1800" b="1">
                <a:solidFill>
                  <a:srgbClr val="BE1F2B"/>
                </a:solidFill>
                <a:latin typeface="Aptos"/>
              </a:defRPr>
            </a:pPr>
            <a:r>
              <a:rPr sz="1600">
                <a:latin typeface="Aptos"/>
              </a:rPr>
              <a:t>01</a:t>
            </a:r>
            <a:endParaRPr sz="1600">
              <a:latin typeface="Apto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08760" y="2423160"/>
            <a:ext cx="3200400" cy="365760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2000" b="1">
                <a:solidFill>
                  <a:srgbClr val="1C1F24"/>
                </a:solidFill>
                <a:latin typeface="Aptos"/>
              </a:defRPr>
            </a:pPr>
            <a:r>
              <a:rPr sz="1600">
                <a:latin typeface="Aptos"/>
              </a:rPr>
              <a:t>Расскажите о задаче</a:t>
            </a:r>
            <a:endParaRPr sz="1600">
              <a:latin typeface="Apto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08760" y="2880360"/>
            <a:ext cx="3840480" cy="685800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1500" b="0">
                <a:solidFill>
                  <a:srgbClr val="5C636C"/>
                </a:solidFill>
                <a:latin typeface="Aptos"/>
              </a:defRPr>
            </a:pPr>
            <a:r>
              <a:rPr sz="1600">
                <a:latin typeface="Aptos"/>
              </a:rPr>
              <a:t>Какие изделия нужны, в каком объёме и к какому сроку?</a:t>
            </a:r>
            <a:endParaRPr sz="1600">
              <a:latin typeface="Apto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126480" y="2423160"/>
            <a:ext cx="548640" cy="365760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1800" b="1">
                <a:solidFill>
                  <a:srgbClr val="BE1F2B"/>
                </a:solidFill>
                <a:latin typeface="Aptos"/>
              </a:defRPr>
            </a:pPr>
            <a:r>
              <a:rPr sz="1600">
                <a:latin typeface="Aptos"/>
              </a:rPr>
              <a:t>02</a:t>
            </a:r>
            <a:endParaRPr sz="1600">
              <a:latin typeface="Apto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58000" y="2423160"/>
            <a:ext cx="3383280" cy="365760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2000" b="1">
                <a:solidFill>
                  <a:srgbClr val="1C1F24"/>
                </a:solidFill>
                <a:latin typeface="Aptos"/>
              </a:defRPr>
            </a:pPr>
            <a:r>
              <a:rPr sz="1600">
                <a:latin typeface="Aptos"/>
              </a:rPr>
              <a:t>Сверим параметры</a:t>
            </a:r>
            <a:endParaRPr sz="1600">
              <a:latin typeface="Apto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858000" y="2880360"/>
            <a:ext cx="3749039" cy="685800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1500" b="0">
                <a:solidFill>
                  <a:srgbClr val="5C636C"/>
                </a:solidFill>
                <a:latin typeface="Aptos"/>
              </a:defRPr>
            </a:pPr>
            <a:r>
              <a:rPr sz="1600">
                <a:latin typeface="Aptos"/>
              </a:rPr>
              <a:t>Уточним технические требования, формат заказа и следующие шаги.</a:t>
            </a:r>
            <a:endParaRPr sz="1600">
              <a:latin typeface="Aptos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731520" y="4343400"/>
            <a:ext cx="10652760" cy="685800"/>
          </a:xfrm>
          <a:prstGeom prst="roundRect">
            <a:avLst/>
          </a:prstGeom>
          <a:solidFill>
            <a:srgbClr val="FAEB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05840" y="4545965"/>
            <a:ext cx="1920240" cy="274320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1300" b="1">
                <a:solidFill>
                  <a:srgbClr val="BE1F2B"/>
                </a:solidFill>
                <a:latin typeface="Aptos"/>
              </a:defRPr>
            </a:pPr>
            <a:r>
              <a:rPr sz="1600">
                <a:latin typeface="Aptos"/>
              </a:rPr>
              <a:t>Результат встречи</a:t>
            </a:r>
            <a:endParaRPr sz="1600">
              <a:latin typeface="Apto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926080" y="4553712"/>
            <a:ext cx="7680960" cy="365760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1900" b="1">
                <a:solidFill>
                  <a:srgbClr val="1C1F24"/>
                </a:solidFill>
                <a:latin typeface="Aptos"/>
              </a:defRPr>
            </a:pPr>
            <a:r>
              <a:rPr sz="1600">
                <a:latin typeface="Aptos"/>
              </a:rPr>
              <a:t>Понятный план подготовки предложения по вашему заказу</a:t>
            </a:r>
            <a:endParaRPr sz="1600">
              <a:latin typeface="Apto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94360" y="6327648"/>
            <a:ext cx="6858000" cy="219456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900" b="0">
                <a:solidFill>
                  <a:srgbClr val="5C636C"/>
                </a:solidFill>
                <a:latin typeface="Aptos"/>
              </a:defRPr>
            </a:pPr>
            <a:r>
              <a:rPr sz="900">
                <a:solidFill>
                  <a:srgbClr val="5F656A"/>
                </a:solidFill>
                <a:latin typeface="Aptos"/>
              </a:rPr>
              <a:t>массовка.com  •  Швейное производство</a:t>
            </a:r>
            <a:endParaRPr sz="900">
              <a:solidFill>
                <a:srgbClr val="5F656A"/>
              </a:solidFill>
              <a:latin typeface="Apto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1414455" y="6309360"/>
            <a:ext cx="365760" cy="2286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r"/>
            <a:r>
              <a:rPr sz="900">
                <a:solidFill>
                  <a:srgbClr val="5F656A"/>
                </a:solidFill>
                <a:latin typeface="Aptos"/>
              </a:rPr>
              <a:t>10</a:t>
            </a:r>
            <a:endParaRPr sz="900">
              <a:solidFill>
                <a:srgbClr val="5F656A"/>
              </a:solidFill>
              <a:latin typeface="Aptos"/>
            </a:endParaRPr>
          </a:p>
        </p:txBody>
      </p:sp>
      <p:pic>
        <p:nvPicPr>
          <p:cNvPr id="18" name="Picture 17" descr="massovka_logo_r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68354" y="274320"/>
            <a:ext cx="856413" cy="43891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E1F2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94360"/>
            <a:ext cx="5029200" cy="548640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2000" b="1">
                <a:solidFill>
                  <a:srgbClr val="FFFFFF"/>
                </a:solidFill>
                <a:latin typeface="Aptos"/>
              </a:defRPr>
            </a:pPr>
            <a:r>
              <a:rPr sz="1100">
                <a:latin typeface="Aptos"/>
              </a:rPr>
              <a:t>МАССОВКА</a:t>
            </a:r>
            <a:endParaRPr sz="1100">
              <a:latin typeface="Apto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31520" y="1600200"/>
            <a:ext cx="6583680" cy="1371600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3800" b="1">
                <a:solidFill>
                  <a:srgbClr val="FFFFFF"/>
                </a:solidFill>
                <a:latin typeface="Aptos"/>
              </a:defRPr>
            </a:pPr>
            <a:r>
              <a:rPr sz="1600">
                <a:latin typeface="Aptos"/>
              </a:rPr>
              <a:t>Давайте обсудим</a:t>
            </a:r>
            <a:endParaRPr sz="1600">
              <a:latin typeface="Aptos"/>
            </a:endParaRPr>
          </a:p>
          <a:p>
            <a:pPr algn="l">
              <a:spcBef>
                <a:spcPts val="0"/>
              </a:spcBef>
              <a:spcAft>
                <a:spcPts val="200"/>
              </a:spcAft>
              <a:defRPr sz="3800" b="1">
                <a:solidFill>
                  <a:srgbClr val="FFFFFF"/>
                </a:solidFill>
                <a:latin typeface="Aptos"/>
              </a:defRPr>
            </a:pPr>
            <a:r>
              <a:rPr sz="1600">
                <a:latin typeface="Aptos"/>
              </a:rPr>
              <a:t>вашу задачу</a:t>
            </a:r>
            <a:endParaRPr sz="1600">
              <a:latin typeface="Apto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77240" y="3657600"/>
            <a:ext cx="6766560" cy="411480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1700" b="0">
                <a:solidFill>
                  <a:srgbClr val="FFFFFF"/>
                </a:solidFill>
                <a:latin typeface="Aptos"/>
              </a:defRPr>
            </a:pPr>
            <a:r>
              <a:rPr sz="1600">
                <a:latin typeface="Aptos"/>
              </a:rPr>
              <a:t>Швейное производство • Выставки • Деловые встречи</a:t>
            </a:r>
            <a:endParaRPr sz="1600">
              <a:latin typeface="Apto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77240" y="4389120"/>
            <a:ext cx="1097280" cy="5486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4754880"/>
            <a:ext cx="4114800" cy="411480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1900" b="1">
                <a:solidFill>
                  <a:srgbClr val="FFFFFF"/>
                </a:solidFill>
                <a:latin typeface="Aptos"/>
              </a:defRPr>
            </a:pPr>
            <a:r>
              <a:rPr sz="1600">
                <a:latin typeface="Aptos"/>
              </a:rPr>
              <a:t>массовка.com</a:t>
            </a:r>
            <a:endParaRPr sz="1600">
              <a:latin typeface="Apto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77240" y="5577840"/>
            <a:ext cx="6400800" cy="457200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1300" b="0">
                <a:solidFill>
                  <a:srgbClr val="FFFFFF"/>
                </a:solidFill>
                <a:latin typeface="Aptos"/>
              </a:defRPr>
            </a:pPr>
            <a:r>
              <a:rPr sz="1600">
                <a:latin typeface="Aptos"/>
              </a:rPr>
              <a:t>Краснодар, ул. Московская, 124 • 8 800 550-03-16 • massovkas@mail.ru</a:t>
            </a:r>
            <a:endParaRPr sz="1600">
              <a:latin typeface="Aptos"/>
            </a:endParaRPr>
          </a:p>
        </p:txBody>
      </p:sp>
      <p:sp>
        <p:nvSpPr>
          <p:cNvPr id="8" name="Rounded Rectangle 7"/>
          <p:cNvSpPr/>
          <p:nvPr/>
        </p:nvSpPr>
        <p:spPr>
          <a:xfrm rot="20100000">
            <a:off x="8412480" y="1325880"/>
            <a:ext cx="2377440" cy="18288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 rot="20100000">
            <a:off x="8759952" y="1965960"/>
            <a:ext cx="2377440" cy="18288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 rot="20100000">
            <a:off x="9107424" y="2606039"/>
            <a:ext cx="2377440" cy="18288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 rot="20100000">
            <a:off x="9454896" y="3246120"/>
            <a:ext cx="2377440" cy="18288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 rot="20100000">
            <a:off x="9802367" y="3886200"/>
            <a:ext cx="2377440" cy="18288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56032"/>
            <a:ext cx="3657600" cy="256032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1000" b="1">
                <a:solidFill>
                  <a:srgbClr val="5C636C"/>
                </a:solidFill>
                <a:latin typeface="Aptos"/>
              </a:defRPr>
            </a:pPr>
            <a:r>
              <a:rPr sz="1400">
                <a:latin typeface="Aptos"/>
              </a:rPr>
              <a:t>12  /  МАССОВКА</a:t>
            </a:r>
            <a:endParaRPr sz="1400">
              <a:latin typeface="Apto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94360" y="658368"/>
            <a:ext cx="411480" cy="54864"/>
          </a:xfrm>
          <a:prstGeom prst="rect">
            <a:avLst/>
          </a:prstGeom>
          <a:solidFill>
            <a:srgbClr val="BE1F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914400"/>
            <a:ext cx="10881360" cy="685800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3000" b="1">
                <a:solidFill>
                  <a:srgbClr val="1C1F24"/>
                </a:solidFill>
                <a:latin typeface="Aptos"/>
              </a:defRPr>
            </a:pPr>
            <a:r>
              <a:rPr sz="1600">
                <a:latin typeface="Aptos"/>
              </a:rPr>
              <a:t>МАССОВКА: факты и контакты</a:t>
            </a:r>
            <a:endParaRPr sz="1600">
              <a:latin typeface="Apto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21792" y="1664208"/>
            <a:ext cx="10698480" cy="502920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1400" b="0">
                <a:solidFill>
                  <a:srgbClr val="5C636C"/>
                </a:solidFill>
                <a:latin typeface="Aptos"/>
              </a:defRPr>
            </a:pPr>
            <a:r>
              <a:rPr sz="1600">
                <a:latin typeface="Aptos"/>
              </a:rPr>
              <a:t>Сведения приведены по официальному сайту массовка.com.</a:t>
            </a:r>
            <a:endParaRPr sz="1600">
              <a:latin typeface="Apto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77240" y="2331720"/>
            <a:ext cx="9875520" cy="685800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2000" b="1">
                <a:solidFill>
                  <a:srgbClr val="1C1F24"/>
                </a:solidFill>
                <a:latin typeface="Aptos"/>
              </a:defRPr>
            </a:pPr>
            <a:r>
              <a:rPr sz="1500">
                <a:latin typeface="Aptos"/>
              </a:rPr>
              <a:t>Предприятие полного цикла в Краснодаре: разработка изделия, пошив, контроль качества и подготовка к отгрузке.</a:t>
            </a:r>
            <a:endParaRPr sz="1500">
              <a:latin typeface="Apto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77240" y="3246120"/>
            <a:ext cx="9875520" cy="411480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1500" b="0">
                <a:solidFill>
                  <a:srgbClr val="5C636C"/>
                </a:solidFill>
                <a:latin typeface="Aptos"/>
              </a:defRPr>
            </a:pPr>
            <a:r>
              <a:rPr sz="1600">
                <a:latin typeface="Aptos"/>
              </a:rPr>
              <a:t>Ключевые сведения сайта:</a:t>
            </a:r>
            <a:endParaRPr sz="1600">
              <a:latin typeface="Apto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14400" y="3941064"/>
            <a:ext cx="82296" cy="82296"/>
          </a:xfrm>
          <a:prstGeom prst="rect">
            <a:avLst/>
          </a:prstGeom>
          <a:solidFill>
            <a:srgbClr val="BE1F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133856" y="3840480"/>
            <a:ext cx="9656064" cy="475488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1400" b="0">
                <a:solidFill>
                  <a:srgbClr val="1C1F24"/>
                </a:solidFill>
                <a:latin typeface="Aptos"/>
              </a:defRPr>
            </a:pPr>
            <a:r>
              <a:rPr sz="1600">
                <a:latin typeface="Aptos"/>
              </a:rPr>
              <a:t>20 000+ изготовленных швейных изделий</a:t>
            </a:r>
            <a:endParaRPr sz="1600">
              <a:latin typeface="Apto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14400" y="4379976"/>
            <a:ext cx="82296" cy="82296"/>
          </a:xfrm>
          <a:prstGeom prst="rect">
            <a:avLst/>
          </a:prstGeom>
          <a:solidFill>
            <a:srgbClr val="BE1F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133856" y="4279392"/>
            <a:ext cx="9656064" cy="475488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1400" b="0">
                <a:solidFill>
                  <a:srgbClr val="1C1F24"/>
                </a:solidFill>
                <a:latin typeface="Aptos"/>
              </a:defRPr>
            </a:pPr>
            <a:r>
              <a:rPr sz="1600">
                <a:latin typeface="Aptos"/>
              </a:rPr>
              <a:t>200+ км ткани в наличии на собственном складе</a:t>
            </a:r>
            <a:endParaRPr sz="1600">
              <a:latin typeface="Apto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914400" y="4818888"/>
            <a:ext cx="82296" cy="82296"/>
          </a:xfrm>
          <a:prstGeom prst="rect">
            <a:avLst/>
          </a:prstGeom>
          <a:solidFill>
            <a:srgbClr val="BE1F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133856" y="4718304"/>
            <a:ext cx="9656064" cy="475488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1400" b="0">
                <a:solidFill>
                  <a:srgbClr val="1C1F24"/>
                </a:solidFill>
                <a:latin typeface="Aptos"/>
              </a:defRPr>
            </a:pPr>
            <a:r>
              <a:rPr sz="1600">
                <a:latin typeface="Aptos"/>
              </a:rPr>
              <a:t>20+ специалистов в штате компании</a:t>
            </a:r>
            <a:endParaRPr sz="1600">
              <a:latin typeface="Aptos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914400" y="5257800"/>
            <a:ext cx="82296" cy="82296"/>
          </a:xfrm>
          <a:prstGeom prst="rect">
            <a:avLst/>
          </a:prstGeom>
          <a:solidFill>
            <a:srgbClr val="BE1F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33856" y="5157216"/>
            <a:ext cx="9656064" cy="475488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1400" b="0">
                <a:solidFill>
                  <a:srgbClr val="1C1F24"/>
                </a:solidFill>
                <a:latin typeface="Aptos"/>
              </a:defRPr>
            </a:pPr>
            <a:r>
              <a:rPr sz="1600">
                <a:latin typeface="Aptos"/>
              </a:rPr>
              <a:t>Краснодар, ул. Московская, 124 • 8 800 550-03-16</a:t>
            </a:r>
            <a:endParaRPr sz="1600">
              <a:latin typeface="Apto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77240" y="5897880"/>
            <a:ext cx="7772400" cy="274320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1200" b="1">
                <a:solidFill>
                  <a:srgbClr val="BE1F2B"/>
                </a:solidFill>
                <a:latin typeface="Aptos"/>
              </a:defRPr>
            </a:pPr>
            <a:r>
              <a:rPr sz="1600">
                <a:latin typeface="Aptos"/>
              </a:rPr>
              <a:t>massovkas@mail.ru • массовка.com</a:t>
            </a:r>
            <a:endParaRPr sz="1600">
              <a:latin typeface="Apto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94360" y="6327648"/>
            <a:ext cx="6858000" cy="219456"/>
          </a:xfrm>
          <a:prstGeom prst="rect">
            <a:avLst/>
          </a:prstGeom>
          <a:noFill/>
        </p:spPr>
        <p:txBody>
          <a:bodyPr wrap="square" lIns="19050" tIns="12700" rIns="19050" bIns="12700" anchor="t">
            <a:norm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  <a:defRPr sz="900" b="0">
                <a:solidFill>
                  <a:srgbClr val="5C636C"/>
                </a:solidFill>
                <a:latin typeface="Aptos"/>
              </a:defRPr>
            </a:pPr>
            <a:r>
              <a:rPr sz="900">
                <a:solidFill>
                  <a:srgbClr val="5F656A"/>
                </a:solidFill>
                <a:latin typeface="Aptos"/>
              </a:rPr>
              <a:t>массовка.com  •  Швейное производство</a:t>
            </a:r>
            <a:endParaRPr sz="900">
              <a:solidFill>
                <a:srgbClr val="5F656A"/>
              </a:solidFill>
              <a:latin typeface="Apto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1414455" y="6309360"/>
            <a:ext cx="365760" cy="2286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r"/>
            <a:r>
              <a:rPr sz="900">
                <a:solidFill>
                  <a:srgbClr val="5F656A"/>
                </a:solidFill>
                <a:latin typeface="Aptos"/>
              </a:rPr>
              <a:t>12</a:t>
            </a:r>
            <a:endParaRPr sz="900">
              <a:solidFill>
                <a:srgbClr val="5F656A"/>
              </a:solidFill>
              <a:latin typeface="Aptos"/>
            </a:endParaRPr>
          </a:p>
        </p:txBody>
      </p:sp>
      <p:pic>
        <p:nvPicPr>
          <p:cNvPr id="20" name="Picture 19" descr="massovka_logo_r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68354" y="274320"/>
            <a:ext cx="856413" cy="43891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4568</Words>
  <Application>WPS Presentation</Application>
  <PresentationFormat>On-screen Show (4:3)</PresentationFormat>
  <Paragraphs>307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2" baseType="lpstr">
      <vt:lpstr>Arial</vt:lpstr>
      <vt:lpstr>SimSun</vt:lpstr>
      <vt:lpstr>Wingdings</vt:lpstr>
      <vt:lpstr>Arial</vt:lpstr>
      <vt:lpstr>Aptos</vt:lpstr>
      <vt:lpstr>Segoe UI</vt:lpstr>
      <vt:lpstr>Calibri</vt:lpstr>
      <vt:lpstr>Microsoft YaHei</vt:lpstr>
      <vt:lpstr>Arial Unicode MS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dc:description>generated using python-pptx</dc:description>
  <cp:lastModifiedBy>WPS_1773032507</cp:lastModifiedBy>
  <cp:revision>8</cp:revision>
  <dcterms:created xsi:type="dcterms:W3CDTF">2013-01-27T09:14:00Z</dcterms:created>
  <dcterms:modified xsi:type="dcterms:W3CDTF">2026-10-16T08:12:11Z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1049-12.1.0.28485</vt:lpwstr>
  </property>
  <property fmtid="{D5CDD505-2E9C-101B-9397-08002B2CF9AE}" pid="3" name="ICV">
    <vt:lpwstr>66672A8074594CFCB18F3604E83077A4_12</vt:lpwstr>
  </property>
</Properties>
</file>